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diagrams/data24.xml" ContentType="application/vnd.openxmlformats-officedocument.drawingml.diagramData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layout28.xml" ContentType="application/vnd.openxmlformats-officedocument.drawingml.diagramLayout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notesSlides/notesSlide50.xml" ContentType="application/vnd.openxmlformats-officedocument.presentationml.notesSlide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0"/>
  </p:notesMasterIdLst>
  <p:sldIdLst>
    <p:sldId id="256" r:id="rId2"/>
    <p:sldId id="479" r:id="rId3"/>
    <p:sldId id="480" r:id="rId4"/>
    <p:sldId id="304" r:id="rId5"/>
    <p:sldId id="306" r:id="rId6"/>
    <p:sldId id="484" r:id="rId7"/>
    <p:sldId id="485" r:id="rId8"/>
    <p:sldId id="308" r:id="rId9"/>
    <p:sldId id="260" r:id="rId10"/>
    <p:sldId id="379" r:id="rId11"/>
    <p:sldId id="259" r:id="rId12"/>
    <p:sldId id="483" r:id="rId13"/>
    <p:sldId id="482" r:id="rId14"/>
    <p:sldId id="384" r:id="rId15"/>
    <p:sldId id="383" r:id="rId16"/>
    <p:sldId id="262" r:id="rId17"/>
    <p:sldId id="457" r:id="rId18"/>
    <p:sldId id="458" r:id="rId19"/>
    <p:sldId id="459" r:id="rId20"/>
    <p:sldId id="268" r:id="rId21"/>
    <p:sldId id="460" r:id="rId22"/>
    <p:sldId id="487" r:id="rId23"/>
    <p:sldId id="265" r:id="rId24"/>
    <p:sldId id="269" r:id="rId25"/>
    <p:sldId id="295" r:id="rId26"/>
    <p:sldId id="386" r:id="rId27"/>
    <p:sldId id="387" r:id="rId28"/>
    <p:sldId id="388" r:id="rId29"/>
    <p:sldId id="389" r:id="rId30"/>
    <p:sldId id="390" r:id="rId31"/>
    <p:sldId id="391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0" r:id="rId41"/>
    <p:sldId id="272" r:id="rId42"/>
    <p:sldId id="273" r:id="rId43"/>
    <p:sldId id="462" r:id="rId44"/>
    <p:sldId id="393" r:id="rId45"/>
    <p:sldId id="392" r:id="rId46"/>
    <p:sldId id="463" r:id="rId47"/>
    <p:sldId id="400" r:id="rId48"/>
    <p:sldId id="401" r:id="rId49"/>
    <p:sldId id="464" r:id="rId50"/>
    <p:sldId id="407" r:id="rId51"/>
    <p:sldId id="408" r:id="rId52"/>
    <p:sldId id="409" r:id="rId53"/>
    <p:sldId id="302" r:id="rId54"/>
    <p:sldId id="301" r:id="rId55"/>
    <p:sldId id="313" r:id="rId56"/>
    <p:sldId id="316" r:id="rId57"/>
    <p:sldId id="318" r:id="rId58"/>
    <p:sldId id="319" r:id="rId59"/>
    <p:sldId id="320" r:id="rId60"/>
    <p:sldId id="465" r:id="rId61"/>
    <p:sldId id="326" r:id="rId62"/>
    <p:sldId id="420" r:id="rId63"/>
    <p:sldId id="329" r:id="rId64"/>
    <p:sldId id="330" r:id="rId65"/>
    <p:sldId id="421" r:id="rId66"/>
    <p:sldId id="331" r:id="rId67"/>
    <p:sldId id="332" r:id="rId68"/>
    <p:sldId id="333" r:id="rId69"/>
    <p:sldId id="466" r:id="rId70"/>
    <p:sldId id="335" r:id="rId71"/>
    <p:sldId id="337" r:id="rId72"/>
    <p:sldId id="467" r:id="rId73"/>
    <p:sldId id="338" r:id="rId74"/>
    <p:sldId id="339" r:id="rId75"/>
    <p:sldId id="334" r:id="rId76"/>
    <p:sldId id="468" r:id="rId77"/>
    <p:sldId id="469" r:id="rId78"/>
    <p:sldId id="426" r:id="rId79"/>
    <p:sldId id="427" r:id="rId80"/>
    <p:sldId id="428" r:id="rId81"/>
    <p:sldId id="350" r:id="rId82"/>
    <p:sldId id="473" r:id="rId83"/>
    <p:sldId id="352" r:id="rId84"/>
    <p:sldId id="353" r:id="rId85"/>
    <p:sldId id="478" r:id="rId86"/>
    <p:sldId id="475" r:id="rId87"/>
    <p:sldId id="476" r:id="rId88"/>
    <p:sldId id="358" r:id="rId89"/>
    <p:sldId id="357" r:id="rId90"/>
    <p:sldId id="359" r:id="rId91"/>
    <p:sldId id="360" r:id="rId92"/>
    <p:sldId id="364" r:id="rId93"/>
    <p:sldId id="477" r:id="rId94"/>
    <p:sldId id="488" r:id="rId95"/>
    <p:sldId id="489" r:id="rId96"/>
    <p:sldId id="493" r:id="rId97"/>
    <p:sldId id="377" r:id="rId98"/>
    <p:sldId id="378" r:id="rId99"/>
  </p:sldIdLst>
  <p:sldSz cx="9144000" cy="6858000" type="screen4x3"/>
  <p:notesSz cx="67945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C00000"/>
    <a:srgbClr val="FF3300"/>
    <a:srgbClr val="4D7400"/>
    <a:srgbClr val="006600"/>
    <a:srgbClr val="FF0000"/>
    <a:srgbClr val="CC0099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77027" autoAdjust="0"/>
  </p:normalViewPr>
  <p:slideViewPr>
    <p:cSldViewPr>
      <p:cViewPr>
        <p:scale>
          <a:sx n="80" d="100"/>
          <a:sy n="80" d="100"/>
        </p:scale>
        <p:origin x="-13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F05AF-4DFB-41D5-A190-2E765A56B5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508DF-ECF7-4D0C-8976-7E7F15FBF40D}">
      <dgm:prSet custT="1"/>
      <dgm:spPr/>
      <dgm:t>
        <a:bodyPr/>
        <a:lstStyle/>
        <a:p>
          <a:pPr rtl="0"/>
          <a:r>
            <a:rPr lang="en-US" sz="2100" b="1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dirty="0" smtClean="0">
              <a:latin typeface="Arial" pitchFamily="34" charset="0"/>
              <a:cs typeface="Arial" pitchFamily="34" charset="0"/>
            </a:rPr>
            <a:t>. ОБЩИЕ ПОЛОЖЕНИЯ</a:t>
          </a:r>
          <a:endParaRPr lang="ru-RU" sz="2100" b="1" dirty="0">
            <a:latin typeface="Arial" pitchFamily="34" charset="0"/>
            <a:cs typeface="Arial" pitchFamily="34" charset="0"/>
          </a:endParaRPr>
        </a:p>
      </dgm:t>
    </dgm:pt>
    <dgm:pt modelId="{5F589B38-BCA2-4281-8F3C-EA1F943D41EF}" type="par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029C0D-5CC6-4445-9F48-7E9E7FFE18BA}" type="sib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CB2EAC-43ED-445A-8C05-2CCD7D33A7A0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II. ТРЕБОВАНИЯ К СТРУКТУРЕ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887337A-20DD-4DB6-82E2-C7DF4C0BE97E}" type="par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5DAB52-4D3C-46C2-98FC-571DB4BE0A95}" type="sib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0E34C2-A4FA-4375-B527-9784E035028A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III</a:t>
          </a:r>
          <a:r>
            <a:rPr lang="en-US" b="1" dirty="0" smtClean="0">
              <a:latin typeface="Arial" pitchFamily="34" charset="0"/>
              <a:cs typeface="Arial" pitchFamily="34" charset="0"/>
            </a:rPr>
            <a:t>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0220888-29C8-42FA-9FFB-B64E7A9BE8B0}" type="par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163B00-95C3-49B7-A9B4-3B376D6FB8E3}" type="sib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83EC3D-F4BB-4AD2-88E6-0235CC3848F0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психолого-педагогическим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744B668-2304-4353-8347-8C07AD4D894A}" type="par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9F0EF2-C182-41EC-987D-0C11E351D9F0}" type="sib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B3E541-298E-42DA-B4AE-8DA7485DF60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кадровым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EAF8A6A-AB69-4902-B267-6D3A9724A26C}" type="par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C96E31-0149-4434-B12C-C061D78042A9}" type="sib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326B01-09B7-423F-8A2C-40690B449300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материально-техническим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BB8546D-ED04-4E5A-8848-4361FECD5164}" type="par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B5D6F8-A1EA-4F50-B6E5-592E1347DECE}" type="sib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E277B1-706C-4771-8153-064EB254E3E7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A528337-FABD-4634-BEE1-5315F3007DB4}" type="par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8F2BC2F-5E79-4B87-B98F-1033EF6DF2AC}" type="sib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7DE84C-0145-45C0-BCC3-522093119E6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8B48B7B-5269-49ED-A40C-531CD5181CEA}" type="par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7FE776-E94E-4BF9-86CA-CAD98FED2C7A}" type="sib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5F5FA8-A43F-48CB-A9E0-654784D38D9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финансовым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E388F2E-D876-4911-A4DE-B31618D9C589}" type="par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10C64C-39FF-4463-B68D-E4EC0DB76809}" type="sib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153C59-322C-45DD-B261-0BEA1DD1FB39}" type="pres">
      <dgm:prSet presAssocID="{C3AF05AF-4DFB-41D5-A190-2E765A56B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E5608-F722-4C50-A604-D4A8088B3C52}" type="pres">
      <dgm:prSet presAssocID="{AC1508DF-ECF7-4D0C-8976-7E7F15FBF40D}" presName="parentText" presStyleLbl="node1" presStyleIdx="0" presStyleCnt="4" custLinFactY="-215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02E1-0132-44DC-A231-8DC41D9B0923}" type="pres">
      <dgm:prSet presAssocID="{D6029C0D-5CC6-4445-9F48-7E9E7FFE18BA}" presName="spacer" presStyleCnt="0"/>
      <dgm:spPr/>
    </dgm:pt>
    <dgm:pt modelId="{82C9DFBF-D5B7-422D-8423-A9566CF8165A}" type="pres">
      <dgm:prSet presAssocID="{85CB2EAC-43ED-445A-8C05-2CCD7D33A7A0}" presName="parentText" presStyleLbl="node1" presStyleIdx="1" presStyleCnt="4" custLinFactNeighborY="-67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9FFC-924C-42CC-B9F9-542FA872891D}" type="pres">
      <dgm:prSet presAssocID="{4B5DAB52-4D3C-46C2-98FC-571DB4BE0A95}" presName="spacer" presStyleCnt="0"/>
      <dgm:spPr/>
    </dgm:pt>
    <dgm:pt modelId="{F2C7EA58-5A01-44EE-ABEF-75818CB85192}" type="pres">
      <dgm:prSet presAssocID="{D90E34C2-A4FA-4375-B527-9784E035028A}" presName="parentText" presStyleLbl="node1" presStyleIdx="2" presStyleCnt="4" custLinFactNeighborY="7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D4AFF-BE05-4E75-BA4D-43614F6C4FFB}" type="pres">
      <dgm:prSet presAssocID="{D90E34C2-A4FA-4375-B527-9784E035028A}" presName="childText" presStyleLbl="revTx" presStyleIdx="0" presStyleCnt="1" custScaleY="105023" custLinFactNeighborY="2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C2E60-155B-45B6-8CA3-F1BDCFF20623}" type="pres">
      <dgm:prSet presAssocID="{78E277B1-706C-4771-8153-064EB254E3E7}" presName="parentText" presStyleLbl="node1" presStyleIdx="3" presStyleCnt="4" custLinFactNeighborY="20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17CE9-1678-4CC6-BADA-762E014A67FD}" srcId="{D90E34C2-A4FA-4375-B527-9784E035028A}" destId="{D27DE84C-0145-45C0-BCC3-522093119E69}" srcOrd="1" destOrd="0" parTransId="{A8B48B7B-5269-49ED-A40C-531CD5181CEA}" sibTransId="{097FE776-E94E-4BF9-86CA-CAD98FED2C7A}"/>
    <dgm:cxn modelId="{78713B34-73D9-4573-A255-482D884D2A0C}" srcId="{C3AF05AF-4DFB-41D5-A190-2E765A56B557}" destId="{78E277B1-706C-4771-8153-064EB254E3E7}" srcOrd="3" destOrd="0" parTransId="{4A528337-FABD-4634-BEE1-5315F3007DB4}" sibTransId="{D8F2BC2F-5E79-4B87-B98F-1033EF6DF2AC}"/>
    <dgm:cxn modelId="{7A5E0620-DD17-44FE-9B63-643822D4D889}" srcId="{C3AF05AF-4DFB-41D5-A190-2E765A56B557}" destId="{85CB2EAC-43ED-445A-8C05-2CCD7D33A7A0}" srcOrd="1" destOrd="0" parTransId="{0887337A-20DD-4DB6-82E2-C7DF4C0BE97E}" sibTransId="{4B5DAB52-4D3C-46C2-98FC-571DB4BE0A95}"/>
    <dgm:cxn modelId="{24947356-824E-47D0-945E-B5916E3A807C}" type="presOf" srcId="{045F5FA8-A43F-48CB-A9E0-654784D38D99}" destId="{0CED4AFF-BE05-4E75-BA4D-43614F6C4FFB}" srcOrd="0" destOrd="4" presId="urn:microsoft.com/office/officeart/2005/8/layout/vList2"/>
    <dgm:cxn modelId="{F7AE2B27-D55E-496C-809E-DE61B0E66B15}" type="presOf" srcId="{78E277B1-706C-4771-8153-064EB254E3E7}" destId="{536C2E60-155B-45B6-8CA3-F1BDCFF20623}" srcOrd="0" destOrd="0" presId="urn:microsoft.com/office/officeart/2005/8/layout/vList2"/>
    <dgm:cxn modelId="{64CC7629-11DF-4866-A20F-CBA7EAF10AA6}" srcId="{C3AF05AF-4DFB-41D5-A190-2E765A56B557}" destId="{D90E34C2-A4FA-4375-B527-9784E035028A}" srcOrd="2" destOrd="0" parTransId="{00220888-29C8-42FA-9FFB-B64E7A9BE8B0}" sibTransId="{03163B00-95C3-49B7-A9B4-3B376D6FB8E3}"/>
    <dgm:cxn modelId="{29C229AD-C96D-4FF2-8182-CA9652C0C3EC}" srcId="{D90E34C2-A4FA-4375-B527-9784E035028A}" destId="{045F5FA8-A43F-48CB-A9E0-654784D38D99}" srcOrd="4" destOrd="0" parTransId="{7E388F2E-D876-4911-A4DE-B31618D9C589}" sibTransId="{7110C64C-39FF-4463-B68D-E4EC0DB76809}"/>
    <dgm:cxn modelId="{165EC20C-8531-4873-8BE4-B1F39FD8B6C4}" type="presOf" srcId="{D27DE84C-0145-45C0-BCC3-522093119E69}" destId="{0CED4AFF-BE05-4E75-BA4D-43614F6C4FFB}" srcOrd="0" destOrd="1" presId="urn:microsoft.com/office/officeart/2005/8/layout/vList2"/>
    <dgm:cxn modelId="{298AA1EC-79D5-4C6F-9F00-FE419BBA49D5}" type="presOf" srcId="{85CB2EAC-43ED-445A-8C05-2CCD7D33A7A0}" destId="{82C9DFBF-D5B7-422D-8423-A9566CF8165A}" srcOrd="0" destOrd="0" presId="urn:microsoft.com/office/officeart/2005/8/layout/vList2"/>
    <dgm:cxn modelId="{254137D9-13C5-4EC1-BB3C-AD7E2C0AE9B3}" type="presOf" srcId="{D90E34C2-A4FA-4375-B527-9784E035028A}" destId="{F2C7EA58-5A01-44EE-ABEF-75818CB85192}" srcOrd="0" destOrd="0" presId="urn:microsoft.com/office/officeart/2005/8/layout/vList2"/>
    <dgm:cxn modelId="{7E689516-BFC4-46ED-B455-FAEBB901B685}" type="presOf" srcId="{AC1508DF-ECF7-4D0C-8976-7E7F15FBF40D}" destId="{5BEE5608-F722-4C50-A604-D4A8088B3C52}" srcOrd="0" destOrd="0" presId="urn:microsoft.com/office/officeart/2005/8/layout/vList2"/>
    <dgm:cxn modelId="{9E4E6E7B-D4DA-4DB0-AE89-7B5537875902}" srcId="{D90E34C2-A4FA-4375-B527-9784E035028A}" destId="{56326B01-09B7-423F-8A2C-40690B449300}" srcOrd="3" destOrd="0" parTransId="{3BB8546D-ED04-4E5A-8848-4361FECD5164}" sibTransId="{DCB5D6F8-A1EA-4F50-B6E5-592E1347DECE}"/>
    <dgm:cxn modelId="{E1EE5078-75C7-4EF3-AFC0-66D0A17B1A12}" type="presOf" srcId="{56326B01-09B7-423F-8A2C-40690B449300}" destId="{0CED4AFF-BE05-4E75-BA4D-43614F6C4FFB}" srcOrd="0" destOrd="3" presId="urn:microsoft.com/office/officeart/2005/8/layout/vList2"/>
    <dgm:cxn modelId="{1CC0332E-5176-4796-8B51-0E38BDF51B64}" type="presOf" srcId="{C3AF05AF-4DFB-41D5-A190-2E765A56B557}" destId="{A0153C59-322C-45DD-B261-0BEA1DD1FB39}" srcOrd="0" destOrd="0" presId="urn:microsoft.com/office/officeart/2005/8/layout/vList2"/>
    <dgm:cxn modelId="{E9599BF9-C0E3-4FAA-9A5F-A2AFADDDAD95}" type="presOf" srcId="{D583EC3D-F4BB-4AD2-88E6-0235CC3848F0}" destId="{0CED4AFF-BE05-4E75-BA4D-43614F6C4FFB}" srcOrd="0" destOrd="0" presId="urn:microsoft.com/office/officeart/2005/8/layout/vList2"/>
    <dgm:cxn modelId="{5B45DAF2-8AF9-4027-A209-6D7F338EB435}" type="presOf" srcId="{3DB3E541-298E-42DA-B4AE-8DA7485DF609}" destId="{0CED4AFF-BE05-4E75-BA4D-43614F6C4FFB}" srcOrd="0" destOrd="2" presId="urn:microsoft.com/office/officeart/2005/8/layout/vList2"/>
    <dgm:cxn modelId="{A77613DB-C35C-4C9E-AB6F-03CBB7E9AA80}" srcId="{D90E34C2-A4FA-4375-B527-9784E035028A}" destId="{3DB3E541-298E-42DA-B4AE-8DA7485DF609}" srcOrd="2" destOrd="0" parTransId="{6EAF8A6A-AB69-4902-B267-6D3A9724A26C}" sibTransId="{ADC96E31-0149-4434-B12C-C061D78042A9}"/>
    <dgm:cxn modelId="{A6230B2F-0497-426F-8F9D-4F59C0AB116B}" srcId="{C3AF05AF-4DFB-41D5-A190-2E765A56B557}" destId="{AC1508DF-ECF7-4D0C-8976-7E7F15FBF40D}" srcOrd="0" destOrd="0" parTransId="{5F589B38-BCA2-4281-8F3C-EA1F943D41EF}" sibTransId="{D6029C0D-5CC6-4445-9F48-7E9E7FFE18BA}"/>
    <dgm:cxn modelId="{EA623947-C106-499D-A38D-3A6D9555471C}" srcId="{D90E34C2-A4FA-4375-B527-9784E035028A}" destId="{D583EC3D-F4BB-4AD2-88E6-0235CC3848F0}" srcOrd="0" destOrd="0" parTransId="{3744B668-2304-4353-8347-8C07AD4D894A}" sibTransId="{AE9F0EF2-C182-41EC-987D-0C11E351D9F0}"/>
    <dgm:cxn modelId="{159BBF7E-BC62-489B-82BA-3210846704C7}" type="presParOf" srcId="{A0153C59-322C-45DD-B261-0BEA1DD1FB39}" destId="{5BEE5608-F722-4C50-A604-D4A8088B3C52}" srcOrd="0" destOrd="0" presId="urn:microsoft.com/office/officeart/2005/8/layout/vList2"/>
    <dgm:cxn modelId="{EAA10DD1-D771-4423-9C51-34A2B969D250}" type="presParOf" srcId="{A0153C59-322C-45DD-B261-0BEA1DD1FB39}" destId="{B7A502E1-0132-44DC-A231-8DC41D9B0923}" srcOrd="1" destOrd="0" presId="urn:microsoft.com/office/officeart/2005/8/layout/vList2"/>
    <dgm:cxn modelId="{C43E7E77-062E-4D7E-A40E-E6B5489FDD6C}" type="presParOf" srcId="{A0153C59-322C-45DD-B261-0BEA1DD1FB39}" destId="{82C9DFBF-D5B7-422D-8423-A9566CF8165A}" srcOrd="2" destOrd="0" presId="urn:microsoft.com/office/officeart/2005/8/layout/vList2"/>
    <dgm:cxn modelId="{E8471D3F-93B0-4C16-8767-F581D21EAF41}" type="presParOf" srcId="{A0153C59-322C-45DD-B261-0BEA1DD1FB39}" destId="{2ED69FFC-924C-42CC-B9F9-542FA872891D}" srcOrd="3" destOrd="0" presId="urn:microsoft.com/office/officeart/2005/8/layout/vList2"/>
    <dgm:cxn modelId="{78E3E2B0-98DE-4667-85B3-54373BEB3101}" type="presParOf" srcId="{A0153C59-322C-45DD-B261-0BEA1DD1FB39}" destId="{F2C7EA58-5A01-44EE-ABEF-75818CB85192}" srcOrd="4" destOrd="0" presId="urn:microsoft.com/office/officeart/2005/8/layout/vList2"/>
    <dgm:cxn modelId="{061E4CB7-0632-40E7-8FF1-44BAB9DF5DF2}" type="presParOf" srcId="{A0153C59-322C-45DD-B261-0BEA1DD1FB39}" destId="{0CED4AFF-BE05-4E75-BA4D-43614F6C4FFB}" srcOrd="5" destOrd="0" presId="urn:microsoft.com/office/officeart/2005/8/layout/vList2"/>
    <dgm:cxn modelId="{734697BB-0334-42CB-8A18-DDB0D99F8A77}" type="presParOf" srcId="{A0153C59-322C-45DD-B261-0BEA1DD1FB39}" destId="{536C2E60-155B-45B6-8CA3-F1BDCFF206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лепка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D75F3-0E9D-436E-8C69-E38FEF447217}" type="presOf" srcId="{CD609820-82E3-40CC-A272-B1A4BA6951A3}" destId="{D8C50267-EC82-4E7C-856B-F75197FBEB5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1F90B3D1-BCDC-47F7-96A2-08D1A1C8409A}" type="presOf" srcId="{46F1A65D-5EEA-4685-8357-EB0F97484105}" destId="{F32C8DFD-A6CB-4A70-8A50-477A193651D2}" srcOrd="0" destOrd="0" presId="urn:microsoft.com/office/officeart/2005/8/layout/hierarchy3"/>
    <dgm:cxn modelId="{E416F151-8D47-4760-812B-9215C313D36F}" type="presOf" srcId="{398176C2-17E7-4A9C-A205-731AB69D4A93}" destId="{FC6393E0-8A1C-4C20-91CB-B432A2B22550}" srcOrd="0" destOrd="0" presId="urn:microsoft.com/office/officeart/2005/8/layout/hierarchy3"/>
    <dgm:cxn modelId="{FD2583B2-8624-4CB1-B037-C7DE9C0CB035}" type="presOf" srcId="{068E53E1-10C2-4FB5-8621-5A4FC7788022}" destId="{985737AB-C7D0-4F24-9AF9-8A0F4B82E795}" srcOrd="0" destOrd="0" presId="urn:microsoft.com/office/officeart/2005/8/layout/hierarchy3"/>
    <dgm:cxn modelId="{06E8B5FB-D46F-4168-84E3-719DC9CE9EA5}" type="presOf" srcId="{F45ED365-2512-43F3-8293-75F0D4139B2D}" destId="{89F48356-9A49-4620-8AB4-4505F913DDAF}" srcOrd="0" destOrd="0" presId="urn:microsoft.com/office/officeart/2005/8/layout/hierarchy3"/>
    <dgm:cxn modelId="{FC6379E7-866F-41E4-95C8-0117437E69C5}" type="presOf" srcId="{790C0259-0E13-422D-86AA-C6AEEAE5A4C5}" destId="{03DB3585-4966-4384-B92B-36A4C2FA126E}" srcOrd="0" destOrd="0" presId="urn:microsoft.com/office/officeart/2005/8/layout/hierarchy3"/>
    <dgm:cxn modelId="{B68E2662-DCF4-4EE9-8D30-03D30503C0C0}" type="presOf" srcId="{BD3D1612-1245-4D8F-956E-217319DB91C4}" destId="{34639101-E28C-4150-98AB-717A8B1FE58E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4DC139C4-F8B7-4FA7-937F-B21AC1852815}" type="presOf" srcId="{3F6DCD3B-FC7B-4529-8C31-DF36D7E8363D}" destId="{76F9942F-226E-44AF-96D2-65D277366096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5E11F80E-3420-4186-8E27-D509D3BB8C1B}" type="presOf" srcId="{398176C2-17E7-4A9C-A205-731AB69D4A93}" destId="{B13808B5-1BC2-4F07-8F83-39966228D918}" srcOrd="1" destOrd="0" presId="urn:microsoft.com/office/officeart/2005/8/layout/hierarchy3"/>
    <dgm:cxn modelId="{9847BD6C-91A3-4D7B-A96F-6176A0DA3B50}" type="presParOf" srcId="{985737AB-C7D0-4F24-9AF9-8A0F4B82E795}" destId="{3653E4C9-124C-4238-A12D-1889064E9B74}" srcOrd="0" destOrd="0" presId="urn:microsoft.com/office/officeart/2005/8/layout/hierarchy3"/>
    <dgm:cxn modelId="{5D36FE8B-7918-429D-85CE-0D0EFCECA12A}" type="presParOf" srcId="{3653E4C9-124C-4238-A12D-1889064E9B74}" destId="{E6B32ECF-B095-4062-A5D3-F8A51AAA06B4}" srcOrd="0" destOrd="0" presId="urn:microsoft.com/office/officeart/2005/8/layout/hierarchy3"/>
    <dgm:cxn modelId="{60E59666-8A0F-4FB9-9741-4331C6629F5E}" type="presParOf" srcId="{E6B32ECF-B095-4062-A5D3-F8A51AAA06B4}" destId="{FC6393E0-8A1C-4C20-91CB-B432A2B22550}" srcOrd="0" destOrd="0" presId="urn:microsoft.com/office/officeart/2005/8/layout/hierarchy3"/>
    <dgm:cxn modelId="{E7F631B4-7E1E-40E6-AEF9-1AE2541E21A0}" type="presParOf" srcId="{E6B32ECF-B095-4062-A5D3-F8A51AAA06B4}" destId="{B13808B5-1BC2-4F07-8F83-39966228D918}" srcOrd="1" destOrd="0" presId="urn:microsoft.com/office/officeart/2005/8/layout/hierarchy3"/>
    <dgm:cxn modelId="{DCB1A368-8C3C-4881-A7AC-4D68D36749A9}" type="presParOf" srcId="{3653E4C9-124C-4238-A12D-1889064E9B74}" destId="{194A3F71-61F5-4953-AD0B-541BAEA4AC69}" srcOrd="1" destOrd="0" presId="urn:microsoft.com/office/officeart/2005/8/layout/hierarchy3"/>
    <dgm:cxn modelId="{F00BA9CA-93AD-4C74-A7FB-324685AE9201}" type="presParOf" srcId="{194A3F71-61F5-4953-AD0B-541BAEA4AC69}" destId="{D8C50267-EC82-4E7C-856B-F75197FBEB58}" srcOrd="0" destOrd="0" presId="urn:microsoft.com/office/officeart/2005/8/layout/hierarchy3"/>
    <dgm:cxn modelId="{CB66E853-FCC6-4E80-9685-AC0E98047A07}" type="presParOf" srcId="{194A3F71-61F5-4953-AD0B-541BAEA4AC69}" destId="{03DB3585-4966-4384-B92B-36A4C2FA126E}" srcOrd="1" destOrd="0" presId="urn:microsoft.com/office/officeart/2005/8/layout/hierarchy3"/>
    <dgm:cxn modelId="{A7934338-4171-49FB-B578-1FCDEED45D16}" type="presParOf" srcId="{194A3F71-61F5-4953-AD0B-541BAEA4AC69}" destId="{76F9942F-226E-44AF-96D2-65D277366096}" srcOrd="2" destOrd="0" presId="urn:microsoft.com/office/officeart/2005/8/layout/hierarchy3"/>
    <dgm:cxn modelId="{80B23885-9117-4F46-BBD5-37A64D536C88}" type="presParOf" srcId="{194A3F71-61F5-4953-AD0B-541BAEA4AC69}" destId="{34639101-E28C-4150-98AB-717A8B1FE58E}" srcOrd="3" destOrd="0" presId="urn:microsoft.com/office/officeart/2005/8/layout/hierarchy3"/>
    <dgm:cxn modelId="{D1073C71-ABB0-438C-B1A7-3021852C6A68}" type="presParOf" srcId="{194A3F71-61F5-4953-AD0B-541BAEA4AC69}" destId="{F32C8DFD-A6CB-4A70-8A50-477A193651D2}" srcOrd="4" destOrd="0" presId="urn:microsoft.com/office/officeart/2005/8/layout/hierarchy3"/>
    <dgm:cxn modelId="{4E5C30AC-B17E-4C13-B0B2-71C9B46AE672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FBEB08-4742-460F-9D2E-BB7E8BEDDD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C1A3C9F-3D99-4E4B-A28C-3E8907CCFBF3}" type="parTrans" cxnId="{AEB4EF36-6374-4ABE-AF18-8ACDFE17262E}">
      <dgm:prSet/>
      <dgm:spPr/>
      <dgm:t>
        <a:bodyPr/>
        <a:lstStyle/>
        <a:p>
          <a:endParaRPr lang="ru-RU"/>
        </a:p>
      </dgm:t>
    </dgm:pt>
    <dgm:pt modelId="{57B8CFBD-7941-47F4-8FE6-A699C5737E45}" type="sibTrans" cxnId="{AEB4EF36-6374-4ABE-AF18-8ACDFE17262E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6550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0632F160-6CBC-4FFE-9033-5CBC897D8B5B}" type="pres">
      <dgm:prSet presAssocID="{4C1A3C9F-3D99-4E4B-A28C-3E8907CCFBF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D39FC0A-2092-4784-85F3-E51DF86E6521}" type="pres">
      <dgm:prSet presAssocID="{23FBEB08-4742-460F-9D2E-BB7E8BEDDD02}" presName="childText" presStyleLbl="bgAcc1" presStyleIdx="0" presStyleCnt="4" custScaleX="25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0267-EC82-4E7C-856B-F75197FBEB58}" type="pres">
      <dgm:prSet presAssocID="{CD609820-82E3-40CC-A272-B1A4BA6951A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1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2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3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1" destOrd="0" parTransId="{CD609820-82E3-40CC-A272-B1A4BA6951A3}" sibTransId="{618A8D63-4E00-41BF-9189-4993F9F5A8FD}"/>
    <dgm:cxn modelId="{E874BB53-FBF5-47AC-B383-95ADAA51B580}" type="presOf" srcId="{398176C2-17E7-4A9C-A205-731AB69D4A93}" destId="{B13808B5-1BC2-4F07-8F83-39966228D918}" srcOrd="1" destOrd="0" presId="urn:microsoft.com/office/officeart/2005/8/layout/hierarchy3"/>
    <dgm:cxn modelId="{1B439856-1E3B-4288-86B1-4F3F9675676F}" type="presOf" srcId="{398176C2-17E7-4A9C-A205-731AB69D4A93}" destId="{FC6393E0-8A1C-4C20-91CB-B432A2B22550}" srcOrd="0" destOrd="0" presId="urn:microsoft.com/office/officeart/2005/8/layout/hierarchy3"/>
    <dgm:cxn modelId="{E5FA753F-9FB3-4845-8994-8757AC733CC7}" type="presOf" srcId="{CD609820-82E3-40CC-A272-B1A4BA6951A3}" destId="{D8C50267-EC82-4E7C-856B-F75197FBEB58}" srcOrd="0" destOrd="0" presId="urn:microsoft.com/office/officeart/2005/8/layout/hierarchy3"/>
    <dgm:cxn modelId="{7EE647ED-4B0B-4683-81FF-B8A40F5A8496}" type="presOf" srcId="{F45ED365-2512-43F3-8293-75F0D4139B2D}" destId="{89F48356-9A49-4620-8AB4-4505F913DDAF}" srcOrd="0" destOrd="0" presId="urn:microsoft.com/office/officeart/2005/8/layout/hierarchy3"/>
    <dgm:cxn modelId="{BAAFA544-9EE6-4944-AB4B-459BBBFF10B6}" type="presOf" srcId="{790C0259-0E13-422D-86AA-C6AEEAE5A4C5}" destId="{03DB3585-4966-4384-B92B-36A4C2FA126E}" srcOrd="0" destOrd="0" presId="urn:microsoft.com/office/officeart/2005/8/layout/hierarchy3"/>
    <dgm:cxn modelId="{A5656031-3515-4FC3-B17F-2180543BC082}" type="presOf" srcId="{23FBEB08-4742-460F-9D2E-BB7E8BEDDD02}" destId="{1D39FC0A-2092-4784-85F3-E51DF86E6521}" srcOrd="0" destOrd="0" presId="urn:microsoft.com/office/officeart/2005/8/layout/hierarchy3"/>
    <dgm:cxn modelId="{9BC3F916-CE8D-423F-921E-28B71B23BFCA}" type="presOf" srcId="{BD3D1612-1245-4D8F-956E-217319DB91C4}" destId="{34639101-E28C-4150-98AB-717A8B1FE58E}" srcOrd="0" destOrd="0" presId="urn:microsoft.com/office/officeart/2005/8/layout/hierarchy3"/>
    <dgm:cxn modelId="{8456E536-BDF4-4293-BC6A-24EA7DE1E147}" type="presOf" srcId="{46F1A65D-5EEA-4685-8357-EB0F97484105}" destId="{F32C8DFD-A6CB-4A70-8A50-477A193651D2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AEB4EF36-6374-4ABE-AF18-8ACDFE17262E}" srcId="{398176C2-17E7-4A9C-A205-731AB69D4A93}" destId="{23FBEB08-4742-460F-9D2E-BB7E8BEDDD02}" srcOrd="0" destOrd="0" parTransId="{4C1A3C9F-3D99-4E4B-A28C-3E8907CCFBF3}" sibTransId="{57B8CFBD-7941-47F4-8FE6-A699C5737E45}"/>
    <dgm:cxn modelId="{4F4CE543-878D-44A1-961C-AF5AFA644B88}" type="presOf" srcId="{068E53E1-10C2-4FB5-8621-5A4FC7788022}" destId="{985737AB-C7D0-4F24-9AF9-8A0F4B82E795}" srcOrd="0" destOrd="0" presId="urn:microsoft.com/office/officeart/2005/8/layout/hierarchy3"/>
    <dgm:cxn modelId="{017AF5CC-A246-43D4-87D5-144D5CFC94EB}" srcId="{398176C2-17E7-4A9C-A205-731AB69D4A93}" destId="{BD3D1612-1245-4D8F-956E-217319DB91C4}" srcOrd="2" destOrd="0" parTransId="{3F6DCD3B-FC7B-4529-8C31-DF36D7E8363D}" sibTransId="{183711A2-C143-4417-8758-38976A46CFFA}"/>
    <dgm:cxn modelId="{F0DD3E25-52E4-4E65-8C62-60CC7D27366B}" srcId="{398176C2-17E7-4A9C-A205-731AB69D4A93}" destId="{F45ED365-2512-43F3-8293-75F0D4139B2D}" srcOrd="3" destOrd="0" parTransId="{46F1A65D-5EEA-4685-8357-EB0F97484105}" sibTransId="{DA17E2D8-292F-4B95-A5C2-6958605DB040}"/>
    <dgm:cxn modelId="{85F30179-D944-45D8-99C5-A12B93532024}" type="presOf" srcId="{4C1A3C9F-3D99-4E4B-A28C-3E8907CCFBF3}" destId="{0632F160-6CBC-4FFE-9033-5CBC897D8B5B}" srcOrd="0" destOrd="0" presId="urn:microsoft.com/office/officeart/2005/8/layout/hierarchy3"/>
    <dgm:cxn modelId="{265EFBBB-F79C-4C45-8467-3F4492637AAE}" type="presOf" srcId="{3F6DCD3B-FC7B-4529-8C31-DF36D7E8363D}" destId="{76F9942F-226E-44AF-96D2-65D277366096}" srcOrd="0" destOrd="0" presId="urn:microsoft.com/office/officeart/2005/8/layout/hierarchy3"/>
    <dgm:cxn modelId="{17C9E79C-E4FB-4F40-818D-72C7CF91D686}" type="presParOf" srcId="{985737AB-C7D0-4F24-9AF9-8A0F4B82E795}" destId="{3653E4C9-124C-4238-A12D-1889064E9B74}" srcOrd="0" destOrd="0" presId="urn:microsoft.com/office/officeart/2005/8/layout/hierarchy3"/>
    <dgm:cxn modelId="{76A0EC7F-C8BF-4222-BC76-8376DC5F6231}" type="presParOf" srcId="{3653E4C9-124C-4238-A12D-1889064E9B74}" destId="{E6B32ECF-B095-4062-A5D3-F8A51AAA06B4}" srcOrd="0" destOrd="0" presId="urn:microsoft.com/office/officeart/2005/8/layout/hierarchy3"/>
    <dgm:cxn modelId="{0937855D-6D5C-4CE6-92DA-137C3DFD9B1A}" type="presParOf" srcId="{E6B32ECF-B095-4062-A5D3-F8A51AAA06B4}" destId="{FC6393E0-8A1C-4C20-91CB-B432A2B22550}" srcOrd="0" destOrd="0" presId="urn:microsoft.com/office/officeart/2005/8/layout/hierarchy3"/>
    <dgm:cxn modelId="{D994AE16-D438-490C-9890-294CF2227DC4}" type="presParOf" srcId="{E6B32ECF-B095-4062-A5D3-F8A51AAA06B4}" destId="{B13808B5-1BC2-4F07-8F83-39966228D918}" srcOrd="1" destOrd="0" presId="urn:microsoft.com/office/officeart/2005/8/layout/hierarchy3"/>
    <dgm:cxn modelId="{C90A3499-2339-48DD-B515-648A15B3B435}" type="presParOf" srcId="{3653E4C9-124C-4238-A12D-1889064E9B74}" destId="{194A3F71-61F5-4953-AD0B-541BAEA4AC69}" srcOrd="1" destOrd="0" presId="urn:microsoft.com/office/officeart/2005/8/layout/hierarchy3"/>
    <dgm:cxn modelId="{96E3AEF3-93E4-4A7D-B79F-B62A6A2E03FC}" type="presParOf" srcId="{194A3F71-61F5-4953-AD0B-541BAEA4AC69}" destId="{0632F160-6CBC-4FFE-9033-5CBC897D8B5B}" srcOrd="0" destOrd="0" presId="urn:microsoft.com/office/officeart/2005/8/layout/hierarchy3"/>
    <dgm:cxn modelId="{6D2092A7-C41B-4C91-8BC4-14E98A713D69}" type="presParOf" srcId="{194A3F71-61F5-4953-AD0B-541BAEA4AC69}" destId="{1D39FC0A-2092-4784-85F3-E51DF86E6521}" srcOrd="1" destOrd="0" presId="urn:microsoft.com/office/officeart/2005/8/layout/hierarchy3"/>
    <dgm:cxn modelId="{7F0EBB91-3CE9-4261-9949-3E87C42C8C77}" type="presParOf" srcId="{194A3F71-61F5-4953-AD0B-541BAEA4AC69}" destId="{D8C50267-EC82-4E7C-856B-F75197FBEB58}" srcOrd="2" destOrd="0" presId="urn:microsoft.com/office/officeart/2005/8/layout/hierarchy3"/>
    <dgm:cxn modelId="{658D7D5B-E98F-4049-976B-3F0BC9ECF136}" type="presParOf" srcId="{194A3F71-61F5-4953-AD0B-541BAEA4AC69}" destId="{03DB3585-4966-4384-B92B-36A4C2FA126E}" srcOrd="3" destOrd="0" presId="urn:microsoft.com/office/officeart/2005/8/layout/hierarchy3"/>
    <dgm:cxn modelId="{10E004F9-C5A5-4595-A288-BA0F8F177BD3}" type="presParOf" srcId="{194A3F71-61F5-4953-AD0B-541BAEA4AC69}" destId="{76F9942F-226E-44AF-96D2-65D277366096}" srcOrd="4" destOrd="0" presId="urn:microsoft.com/office/officeart/2005/8/layout/hierarchy3"/>
    <dgm:cxn modelId="{EEDCA3D7-B286-4F13-AFB9-9E9D55F25898}" type="presParOf" srcId="{194A3F71-61F5-4953-AD0B-541BAEA4AC69}" destId="{34639101-E28C-4150-98AB-717A8B1FE58E}" srcOrd="5" destOrd="0" presId="urn:microsoft.com/office/officeart/2005/8/layout/hierarchy3"/>
    <dgm:cxn modelId="{1CC7579D-107C-465C-9467-C7662176E052}" type="presParOf" srcId="{194A3F71-61F5-4953-AD0B-541BAEA4AC69}" destId="{F32C8DFD-A6CB-4A70-8A50-477A193651D2}" srcOrd="6" destOrd="0" presId="urn:microsoft.com/office/officeart/2005/8/layout/hierarchy3"/>
    <dgm:cxn modelId="{7B7273C9-E20D-49CF-9A18-88CEB2E67E51}" type="presParOf" srcId="{194A3F71-61F5-4953-AD0B-541BAEA4AC69}" destId="{89F48356-9A49-4620-8AB4-4505F913DD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8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37615-B992-4E35-BB5E-B85B9340F4E0}" type="presOf" srcId="{CD609820-82E3-40CC-A272-B1A4BA6951A3}" destId="{D8C50267-EC82-4E7C-856B-F75197FBEB58}" srcOrd="0" destOrd="0" presId="urn:microsoft.com/office/officeart/2005/8/layout/hierarchy3"/>
    <dgm:cxn modelId="{FB4B6EDF-042D-4A74-91E1-13BA3F17E1CD}" type="presOf" srcId="{398176C2-17E7-4A9C-A205-731AB69D4A93}" destId="{B13808B5-1BC2-4F07-8F83-39966228D918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0B58BEEA-94F5-4EA5-8D3F-02A8C22CD819}" type="presOf" srcId="{790C0259-0E13-422D-86AA-C6AEEAE5A4C5}" destId="{03DB3585-4966-4384-B92B-36A4C2FA126E}" srcOrd="0" destOrd="0" presId="urn:microsoft.com/office/officeart/2005/8/layout/hierarchy3"/>
    <dgm:cxn modelId="{8FF2DE59-9FBB-448F-A05E-69AEB969FF3B}" type="presOf" srcId="{068E53E1-10C2-4FB5-8621-5A4FC7788022}" destId="{985737AB-C7D0-4F24-9AF9-8A0F4B82E795}" srcOrd="0" destOrd="0" presId="urn:microsoft.com/office/officeart/2005/8/layout/hierarchy3"/>
    <dgm:cxn modelId="{AE36D619-F2F8-4B19-A15E-2931D455C80A}" type="presOf" srcId="{398176C2-17E7-4A9C-A205-731AB69D4A93}" destId="{FC6393E0-8A1C-4C20-91CB-B432A2B22550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193BF4A6-9F02-4DD4-8EA1-19CD495C3B9C}" type="presParOf" srcId="{985737AB-C7D0-4F24-9AF9-8A0F4B82E795}" destId="{3653E4C9-124C-4238-A12D-1889064E9B74}" srcOrd="0" destOrd="0" presId="urn:microsoft.com/office/officeart/2005/8/layout/hierarchy3"/>
    <dgm:cxn modelId="{5A6F092E-8D9C-4458-BE96-1DB66E068F69}" type="presParOf" srcId="{3653E4C9-124C-4238-A12D-1889064E9B74}" destId="{E6B32ECF-B095-4062-A5D3-F8A51AAA06B4}" srcOrd="0" destOrd="0" presId="urn:microsoft.com/office/officeart/2005/8/layout/hierarchy3"/>
    <dgm:cxn modelId="{F5702E8C-9C93-4952-8F94-5702755CD995}" type="presParOf" srcId="{E6B32ECF-B095-4062-A5D3-F8A51AAA06B4}" destId="{FC6393E0-8A1C-4C20-91CB-B432A2B22550}" srcOrd="0" destOrd="0" presId="urn:microsoft.com/office/officeart/2005/8/layout/hierarchy3"/>
    <dgm:cxn modelId="{65BBF5A9-1B7E-4405-9D89-9588668549CA}" type="presParOf" srcId="{E6B32ECF-B095-4062-A5D3-F8A51AAA06B4}" destId="{B13808B5-1BC2-4F07-8F83-39966228D918}" srcOrd="1" destOrd="0" presId="urn:microsoft.com/office/officeart/2005/8/layout/hierarchy3"/>
    <dgm:cxn modelId="{7D027232-26FE-4352-AF3C-DD38A5EE6DA4}" type="presParOf" srcId="{3653E4C9-124C-4238-A12D-1889064E9B74}" destId="{194A3F71-61F5-4953-AD0B-541BAEA4AC69}" srcOrd="1" destOrd="0" presId="urn:microsoft.com/office/officeart/2005/8/layout/hierarchy3"/>
    <dgm:cxn modelId="{C666F17F-231D-43CB-A5B3-4AD5B7D9299A}" type="presParOf" srcId="{194A3F71-61F5-4953-AD0B-541BAEA4AC69}" destId="{D8C50267-EC82-4E7C-856B-F75197FBEB58}" srcOrd="0" destOrd="0" presId="urn:microsoft.com/office/officeart/2005/8/layout/hierarchy3"/>
    <dgm:cxn modelId="{1867A9C1-262E-4D00-B563-31CDF95DFD13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671E012-2DCB-4637-B0B0-1A0787653E75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Содержательный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16C723A-59D7-4AC7-A5C6-DE0C41C0CB86}" type="par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F54134-10C9-4826-8A25-9B4A717F0D8F}" type="sib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E99AB-74DC-4F44-8A7C-F054AB0EA558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Организационный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880D087-4DBD-4431-853C-66003A749930}" type="par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C516C-DE27-4FF6-9212-B24F8C89C6A6}" type="sib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013A-E765-4E34-8024-9E55ECBA9F1A}" type="pres">
      <dgm:prSet presAssocID="{61A85AF2-5D4C-4169-BBF9-BE7FCD9A3523}" presName="spaceBetweenRectangles" presStyleCnt="0"/>
      <dgm:spPr/>
      <dgm:t>
        <a:bodyPr/>
        <a:lstStyle/>
        <a:p>
          <a:endParaRPr lang="ru-RU"/>
        </a:p>
      </dgm:t>
    </dgm:pt>
    <dgm:pt modelId="{65A992BE-B548-4EC8-9E0C-6DE300E618D2}" type="pres">
      <dgm:prSet presAssocID="{9671E012-2DCB-4637-B0B0-1A0787653E75}" presName="parentLin" presStyleCnt="0"/>
      <dgm:spPr/>
      <dgm:t>
        <a:bodyPr/>
        <a:lstStyle/>
        <a:p>
          <a:endParaRPr lang="ru-RU"/>
        </a:p>
      </dgm:t>
    </dgm:pt>
    <dgm:pt modelId="{6BBFF5CE-D379-4190-AC6C-104A6E94DD68}" type="pres">
      <dgm:prSet presAssocID="{9671E012-2DCB-4637-B0B0-1A0787653E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E1E758-A277-49D9-B887-D34E4173601F}" type="pres">
      <dgm:prSet presAssocID="{9671E012-2DCB-4637-B0B0-1A0787653E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7796-D50F-4B27-ADCA-BBC55F9E7FAE}" type="pres">
      <dgm:prSet presAssocID="{9671E012-2DCB-4637-B0B0-1A0787653E75}" presName="negativeSpace" presStyleCnt="0"/>
      <dgm:spPr/>
      <dgm:t>
        <a:bodyPr/>
        <a:lstStyle/>
        <a:p>
          <a:endParaRPr lang="ru-RU"/>
        </a:p>
      </dgm:t>
    </dgm:pt>
    <dgm:pt modelId="{F66CFA3F-A7D0-4835-9A4D-059FBC3DFCA8}" type="pres">
      <dgm:prSet presAssocID="{9671E012-2DCB-4637-B0B0-1A0787653E7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D740B-9521-4D5D-9631-563215031380}" type="pres">
      <dgm:prSet presAssocID="{1BF54134-10C9-4826-8A25-9B4A717F0D8F}" presName="spaceBetweenRectangles" presStyleCnt="0"/>
      <dgm:spPr/>
      <dgm:t>
        <a:bodyPr/>
        <a:lstStyle/>
        <a:p>
          <a:endParaRPr lang="ru-RU"/>
        </a:p>
      </dgm:t>
    </dgm:pt>
    <dgm:pt modelId="{7416D1BC-1820-488E-A9BB-9B58AFE8D7A3}" type="pres">
      <dgm:prSet presAssocID="{514E99AB-74DC-4F44-8A7C-F054AB0EA558}" presName="parentLin" presStyleCnt="0"/>
      <dgm:spPr/>
      <dgm:t>
        <a:bodyPr/>
        <a:lstStyle/>
        <a:p>
          <a:endParaRPr lang="ru-RU"/>
        </a:p>
      </dgm:t>
    </dgm:pt>
    <dgm:pt modelId="{B7DF66E3-CB0E-411F-BA20-7F38432772AE}" type="pres">
      <dgm:prSet presAssocID="{514E99AB-74DC-4F44-8A7C-F054AB0EA5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67E199D-D227-4FD5-828B-C6B47CA3797B}" type="pres">
      <dgm:prSet presAssocID="{514E99AB-74DC-4F44-8A7C-F054AB0EA5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94607-8195-48E1-A123-08DDA1AACF12}" type="pres">
      <dgm:prSet presAssocID="{514E99AB-74DC-4F44-8A7C-F054AB0EA558}" presName="negativeSpace" presStyleCnt="0"/>
      <dgm:spPr/>
      <dgm:t>
        <a:bodyPr/>
        <a:lstStyle/>
        <a:p>
          <a:endParaRPr lang="ru-RU"/>
        </a:p>
      </dgm:t>
    </dgm:pt>
    <dgm:pt modelId="{FF1129C6-5D03-4966-AA66-C4C1895ECD56}" type="pres">
      <dgm:prSet presAssocID="{514E99AB-74DC-4F44-8A7C-F054AB0EA55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BB7533-7C18-4EEC-9E30-0B855617B6FD}" srcId="{6E529879-A33A-452F-BD37-593DE1ED699F}" destId="{514E99AB-74DC-4F44-8A7C-F054AB0EA558}" srcOrd="2" destOrd="0" parTransId="{B880D087-4DBD-4431-853C-66003A749930}" sibTransId="{B20C516C-DE27-4FF6-9212-B24F8C89C6A6}"/>
    <dgm:cxn modelId="{29938D5D-DBBD-4B42-8B1E-828D09F5309B}" type="presOf" srcId="{514E99AB-74DC-4F44-8A7C-F054AB0EA558}" destId="{B7DF66E3-CB0E-411F-BA20-7F38432772AE}" srcOrd="0" destOrd="0" presId="urn:microsoft.com/office/officeart/2005/8/layout/list1"/>
    <dgm:cxn modelId="{FD549963-B31B-4FC6-B6AF-73C0F362035F}" type="presOf" srcId="{514E99AB-74DC-4F44-8A7C-F054AB0EA558}" destId="{967E199D-D227-4FD5-828B-C6B47CA3797B}" srcOrd="1" destOrd="0" presId="urn:microsoft.com/office/officeart/2005/8/layout/list1"/>
    <dgm:cxn modelId="{472BE1F4-F095-4AF9-99C2-270D517A0F67}" type="presOf" srcId="{6E529879-A33A-452F-BD37-593DE1ED699F}" destId="{B4F93557-2C89-467D-B888-84557F1F169D}" srcOrd="0" destOrd="0" presId="urn:microsoft.com/office/officeart/2005/8/layout/list1"/>
    <dgm:cxn modelId="{277B7055-1419-4C1C-9A24-CD4B567F5827}" type="presOf" srcId="{9671E012-2DCB-4637-B0B0-1A0787653E75}" destId="{6BBFF5CE-D379-4190-AC6C-104A6E94DD68}" srcOrd="0" destOrd="0" presId="urn:microsoft.com/office/officeart/2005/8/layout/list1"/>
    <dgm:cxn modelId="{E7C91A91-B45C-40FF-80FA-BFC082E8A79C}" srcId="{6E529879-A33A-452F-BD37-593DE1ED699F}" destId="{9671E012-2DCB-4637-B0B0-1A0787653E75}" srcOrd="1" destOrd="0" parTransId="{716C723A-59D7-4AC7-A5C6-DE0C41C0CB86}" sibTransId="{1BF54134-10C9-4826-8A25-9B4A717F0D8F}"/>
    <dgm:cxn modelId="{E17926A3-D992-423C-A539-E1542504B341}" type="presOf" srcId="{B320A83A-0842-4E90-9B15-706C6E8D2613}" destId="{BEAE3B9B-FC39-45D7-88AC-1EF34A72587E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E78CADD5-D48D-4865-9F6C-AB088C1E20FF}" type="presOf" srcId="{B320A83A-0842-4E90-9B15-706C6E8D2613}" destId="{35581F5D-3A7F-49A4-BE90-691626527ED2}" srcOrd="1" destOrd="0" presId="urn:microsoft.com/office/officeart/2005/8/layout/list1"/>
    <dgm:cxn modelId="{9642B874-64FB-45FF-B71E-FE827A6F5997}" type="presOf" srcId="{9671E012-2DCB-4637-B0B0-1A0787653E75}" destId="{11E1E758-A277-49D9-B887-D34E4173601F}" srcOrd="1" destOrd="0" presId="urn:microsoft.com/office/officeart/2005/8/layout/list1"/>
    <dgm:cxn modelId="{6B308251-CC28-411D-BB8C-996305E01C97}" type="presParOf" srcId="{B4F93557-2C89-467D-B888-84557F1F169D}" destId="{8A1022BA-4976-4CF1-831A-55BA8DB6E0D2}" srcOrd="0" destOrd="0" presId="urn:microsoft.com/office/officeart/2005/8/layout/list1"/>
    <dgm:cxn modelId="{5789558F-5776-43BD-986F-72AF0B3CD18F}" type="presParOf" srcId="{8A1022BA-4976-4CF1-831A-55BA8DB6E0D2}" destId="{BEAE3B9B-FC39-45D7-88AC-1EF34A72587E}" srcOrd="0" destOrd="0" presId="urn:microsoft.com/office/officeart/2005/8/layout/list1"/>
    <dgm:cxn modelId="{A08EB410-7E33-4CE3-833C-455DBB93490D}" type="presParOf" srcId="{8A1022BA-4976-4CF1-831A-55BA8DB6E0D2}" destId="{35581F5D-3A7F-49A4-BE90-691626527ED2}" srcOrd="1" destOrd="0" presId="urn:microsoft.com/office/officeart/2005/8/layout/list1"/>
    <dgm:cxn modelId="{1B28B884-D919-4143-9F56-CEEF489B323F}" type="presParOf" srcId="{B4F93557-2C89-467D-B888-84557F1F169D}" destId="{A6F888F7-2B28-496D-A915-9FFD252922C5}" srcOrd="1" destOrd="0" presId="urn:microsoft.com/office/officeart/2005/8/layout/list1"/>
    <dgm:cxn modelId="{78EB8EAF-7F85-4738-A22A-63730E9B9187}" type="presParOf" srcId="{B4F93557-2C89-467D-B888-84557F1F169D}" destId="{76D800E8-F55D-4306-B57C-6DF74DCC36FC}" srcOrd="2" destOrd="0" presId="urn:microsoft.com/office/officeart/2005/8/layout/list1"/>
    <dgm:cxn modelId="{A2F421FF-C6FF-4AA7-9536-29F9602EEAC6}" type="presParOf" srcId="{B4F93557-2C89-467D-B888-84557F1F169D}" destId="{9CAE013A-E765-4E34-8024-9E55ECBA9F1A}" srcOrd="3" destOrd="0" presId="urn:microsoft.com/office/officeart/2005/8/layout/list1"/>
    <dgm:cxn modelId="{65FA4FD4-9FC0-4CC5-82BA-B14306B94396}" type="presParOf" srcId="{B4F93557-2C89-467D-B888-84557F1F169D}" destId="{65A992BE-B548-4EC8-9E0C-6DE300E618D2}" srcOrd="4" destOrd="0" presId="urn:microsoft.com/office/officeart/2005/8/layout/list1"/>
    <dgm:cxn modelId="{50E908E7-FA76-4D9E-B535-E687C534CE7A}" type="presParOf" srcId="{65A992BE-B548-4EC8-9E0C-6DE300E618D2}" destId="{6BBFF5CE-D379-4190-AC6C-104A6E94DD68}" srcOrd="0" destOrd="0" presId="urn:microsoft.com/office/officeart/2005/8/layout/list1"/>
    <dgm:cxn modelId="{B09F8EB9-CE98-4F50-A0B0-4BA86C1EA37D}" type="presParOf" srcId="{65A992BE-B548-4EC8-9E0C-6DE300E618D2}" destId="{11E1E758-A277-49D9-B887-D34E4173601F}" srcOrd="1" destOrd="0" presId="urn:microsoft.com/office/officeart/2005/8/layout/list1"/>
    <dgm:cxn modelId="{2380652D-E9C5-47FC-8F7C-DCFFE887CA07}" type="presParOf" srcId="{B4F93557-2C89-467D-B888-84557F1F169D}" destId="{32847796-D50F-4B27-ADCA-BBC55F9E7FAE}" srcOrd="5" destOrd="0" presId="urn:microsoft.com/office/officeart/2005/8/layout/list1"/>
    <dgm:cxn modelId="{F8DA1445-A097-4267-A7A7-66EF2B353EA7}" type="presParOf" srcId="{B4F93557-2C89-467D-B888-84557F1F169D}" destId="{F66CFA3F-A7D0-4835-9A4D-059FBC3DFCA8}" srcOrd="6" destOrd="0" presId="urn:microsoft.com/office/officeart/2005/8/layout/list1"/>
    <dgm:cxn modelId="{6FFD645F-D30D-4199-B537-4F16343531F8}" type="presParOf" srcId="{B4F93557-2C89-467D-B888-84557F1F169D}" destId="{9B9D740B-9521-4D5D-9631-563215031380}" srcOrd="7" destOrd="0" presId="urn:microsoft.com/office/officeart/2005/8/layout/list1"/>
    <dgm:cxn modelId="{8252CBE9-12F6-4B7B-B6CE-8052CCD4C38E}" type="presParOf" srcId="{B4F93557-2C89-467D-B888-84557F1F169D}" destId="{7416D1BC-1820-488E-A9BB-9B58AFE8D7A3}" srcOrd="8" destOrd="0" presId="urn:microsoft.com/office/officeart/2005/8/layout/list1"/>
    <dgm:cxn modelId="{7C4E65D9-CC80-4829-B51D-6C32E34FF298}" type="presParOf" srcId="{7416D1BC-1820-488E-A9BB-9B58AFE8D7A3}" destId="{B7DF66E3-CB0E-411F-BA20-7F38432772AE}" srcOrd="0" destOrd="0" presId="urn:microsoft.com/office/officeart/2005/8/layout/list1"/>
    <dgm:cxn modelId="{C3E37340-34C2-4EA9-8686-42B16AA58840}" type="presParOf" srcId="{7416D1BC-1820-488E-A9BB-9B58AFE8D7A3}" destId="{967E199D-D227-4FD5-828B-C6B47CA3797B}" srcOrd="1" destOrd="0" presId="urn:microsoft.com/office/officeart/2005/8/layout/list1"/>
    <dgm:cxn modelId="{51758CE8-56DB-4396-BEDD-2B70A9426C99}" type="presParOf" srcId="{B4F93557-2C89-467D-B888-84557F1F169D}" destId="{D2294607-8195-48E1-A123-08DDA1AACF12}" srcOrd="9" destOrd="0" presId="urn:microsoft.com/office/officeart/2005/8/layout/list1"/>
    <dgm:cxn modelId="{8158E74C-1D6C-4C12-B59C-2DD950719DA4}" type="presParOf" srcId="{B4F93557-2C89-467D-B888-84557F1F169D}" destId="{FF1129C6-5D03-4966-AA66-C4C1895ECD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пояснительная записка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5F7D088-ED06-49AC-A4E0-005044189703}">
      <dgm:prSet/>
      <dgm:spPr/>
      <dgm:t>
        <a:bodyPr/>
        <a:lstStyle/>
        <a:p>
          <a:pPr rtl="0"/>
          <a:r>
            <a:rPr lang="ru-RU" smtClean="0">
              <a:latin typeface="Arial" pitchFamily="34" charset="0"/>
              <a:cs typeface="Arial" pitchFamily="34" charset="0"/>
            </a:rPr>
            <a:t>планируемые результаты как </a:t>
          </a:r>
          <a:r>
            <a:rPr lang="ru-RU" b="1" smtClean="0">
              <a:latin typeface="Arial" pitchFamily="34" charset="0"/>
              <a:cs typeface="Arial" pitchFamily="34" charset="0"/>
            </a:rPr>
            <a:t>целевые ориентиры </a:t>
          </a:r>
          <a:r>
            <a:rPr lang="ru-RU" smtClean="0">
              <a:latin typeface="Arial" pitchFamily="34" charset="0"/>
              <a:cs typeface="Arial" pitchFamily="34" charset="0"/>
            </a:rPr>
            <a:t>освоения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28B7112-37EF-4495-A351-D124FEE9FF0F}" type="parTrans" cxnId="{E86880E6-FE5F-4A14-8DFB-C58FC8E531A7}">
      <dgm:prSet/>
      <dgm:spPr/>
      <dgm:t>
        <a:bodyPr/>
        <a:lstStyle/>
        <a:p>
          <a:endParaRPr lang="ru-RU"/>
        </a:p>
      </dgm:t>
    </dgm:pt>
    <dgm:pt modelId="{D34FE9E7-8DE8-49A1-BB77-0B3250BFEFE5}" type="sibTrans" cxnId="{E86880E6-FE5F-4A14-8DFB-C58FC8E531A7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Y="57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01647-656D-4D64-8B64-7F6D8B2D88C4}" type="presOf" srcId="{B320A83A-0842-4E90-9B15-706C6E8D2613}" destId="{BEAE3B9B-FC39-45D7-88AC-1EF34A72587E}" srcOrd="0" destOrd="0" presId="urn:microsoft.com/office/officeart/2005/8/layout/list1"/>
    <dgm:cxn modelId="{0AE8D3A3-EB86-4BF0-BB98-4F500FDB2654}" type="presOf" srcId="{65F7D088-ED06-49AC-A4E0-005044189703}" destId="{76D800E8-F55D-4306-B57C-6DF74DCC36FC}" srcOrd="0" destOrd="1" presId="urn:microsoft.com/office/officeart/2005/8/layout/list1"/>
    <dgm:cxn modelId="{3039C10A-BC58-4568-8D0C-0C800259925A}" type="presOf" srcId="{F622D70D-D2C8-495C-A6DE-D5D098694297}" destId="{76D800E8-F55D-4306-B57C-6DF74DCC36FC}" srcOrd="0" destOrd="0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37D1E27E-86E1-4D21-9D35-D4A08EB66676}" type="presOf" srcId="{B320A83A-0842-4E90-9B15-706C6E8D2613}" destId="{35581F5D-3A7F-49A4-BE90-691626527ED2}" srcOrd="1" destOrd="0" presId="urn:microsoft.com/office/officeart/2005/8/layout/list1"/>
    <dgm:cxn modelId="{E86880E6-FE5F-4A14-8DFB-C58FC8E531A7}" srcId="{B320A83A-0842-4E90-9B15-706C6E8D2613}" destId="{65F7D088-ED06-49AC-A4E0-005044189703}" srcOrd="1" destOrd="0" parTransId="{528B7112-37EF-4495-A351-D124FEE9FF0F}" sibTransId="{D34FE9E7-8DE8-49A1-BB77-0B3250BFEFE5}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A77E9B08-4C19-43A2-A1DB-78AF17725F76}" type="presOf" srcId="{6E529879-A33A-452F-BD37-593DE1ED699F}" destId="{B4F93557-2C89-467D-B888-84557F1F169D}" srcOrd="0" destOrd="0" presId="urn:microsoft.com/office/officeart/2005/8/layout/list1"/>
    <dgm:cxn modelId="{88839A05-899E-4870-97BB-7DA686F21789}" type="presParOf" srcId="{B4F93557-2C89-467D-B888-84557F1F169D}" destId="{8A1022BA-4976-4CF1-831A-55BA8DB6E0D2}" srcOrd="0" destOrd="0" presId="urn:microsoft.com/office/officeart/2005/8/layout/list1"/>
    <dgm:cxn modelId="{69A8B269-EEFA-41BE-850C-DD5269204CD1}" type="presParOf" srcId="{8A1022BA-4976-4CF1-831A-55BA8DB6E0D2}" destId="{BEAE3B9B-FC39-45D7-88AC-1EF34A72587E}" srcOrd="0" destOrd="0" presId="urn:microsoft.com/office/officeart/2005/8/layout/list1"/>
    <dgm:cxn modelId="{45F4F3F3-71A8-4E32-BF34-F3EE071AAFE4}" type="presParOf" srcId="{8A1022BA-4976-4CF1-831A-55BA8DB6E0D2}" destId="{35581F5D-3A7F-49A4-BE90-691626527ED2}" srcOrd="1" destOrd="0" presId="urn:microsoft.com/office/officeart/2005/8/layout/list1"/>
    <dgm:cxn modelId="{CB1D0C4C-CB0E-43AD-882E-3EF29E2BCDC1}" type="presParOf" srcId="{B4F93557-2C89-467D-B888-84557F1F169D}" destId="{A6F888F7-2B28-496D-A915-9FFD252922C5}" srcOrd="1" destOrd="0" presId="urn:microsoft.com/office/officeart/2005/8/layout/list1"/>
    <dgm:cxn modelId="{4D9E0129-0798-4FFF-B957-3D11157AE23E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62AE0B-9AE2-4EE4-835A-E9B134131496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DFC91D-F34F-49E7-AF25-1F5CBA60B04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Пояснительная записка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3CB34F-393E-4236-9C0C-42E1E50B925B}" type="par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B41178-7301-4841-844B-B206E7A48765}" type="sib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33DDED-89FC-4871-B6F3-4EE5760B0A6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Цели и задачи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реализации Программы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241F6D3-C8AA-4DDF-82AF-F6BBAA307485}" type="par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6CA856-A90C-48AF-BDD8-FF332B03F597}" type="sib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2CAA12D-C586-45BB-A3C1-046A90C6DA4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Значимые характеристики,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в т. ч. характеристики особенностей развития детей раннего и дошкольного возраста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7F5315F7-9203-4894-BA77-784AA0742543}" type="parTrans" cxnId="{25074D09-1D75-4D26-85E5-13C6CC3BEAC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3EB173-8843-492C-9599-3228B82537BF}" type="sibTrans" cxnId="{25074D09-1D75-4D26-85E5-13C6CC3BEAC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F56BC1C-64BF-4B35-AFB6-3DDF0299CBD9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Принципы и подходы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к формированию Программы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C8C7B285-F3B6-474F-878D-954B2C5EAC5B}" type="parTrans" cxnId="{08A5B653-B268-46F1-9471-418703EA67EF}">
      <dgm:prSet/>
      <dgm:spPr/>
    </dgm:pt>
    <dgm:pt modelId="{C462F3A2-2D7B-418E-BCB1-53155CA0C2A8}" type="sibTrans" cxnId="{08A5B653-B268-46F1-9471-418703EA67EF}">
      <dgm:prSet/>
      <dgm:spPr/>
    </dgm:pt>
    <dgm:pt modelId="{9C10AAEC-362A-4D7C-9D97-B07B8D1C1182}" type="pres">
      <dgm:prSet presAssocID="{0A62AE0B-9AE2-4EE4-835A-E9B1341314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A4162-EA0A-481D-A85F-29EF2A153036}" type="pres">
      <dgm:prSet presAssocID="{A0DFC91D-F34F-49E7-AF25-1F5CBA60B04E}" presName="parentLin" presStyleCnt="0"/>
      <dgm:spPr/>
    </dgm:pt>
    <dgm:pt modelId="{692A2111-EE6E-440E-92D9-8EA5CE0EB960}" type="pres">
      <dgm:prSet presAssocID="{A0DFC91D-F34F-49E7-AF25-1F5CBA60B04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9857C3D-36FF-4201-A28A-09EDD190ADED}" type="pres">
      <dgm:prSet presAssocID="{A0DFC91D-F34F-49E7-AF25-1F5CBA60B04E}" presName="parentText" presStyleLbl="node1" presStyleIdx="0" presStyleCnt="1" custScaleX="113570" custScaleY="118887" custLinFactNeighborY="-16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A0867-E94F-4A84-8A20-6966642A6812}" type="pres">
      <dgm:prSet presAssocID="{A0DFC91D-F34F-49E7-AF25-1F5CBA60B04E}" presName="negativeSpace" presStyleCnt="0"/>
      <dgm:spPr/>
    </dgm:pt>
    <dgm:pt modelId="{D4F10A6F-8045-4ACC-8A8A-3F3C26443A57}" type="pres">
      <dgm:prSet presAssocID="{A0DFC91D-F34F-49E7-AF25-1F5CBA60B04E}" presName="childText" presStyleLbl="conFgAcc1" presStyleIdx="0" presStyleCnt="1" custLinFactNeighborY="-1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50BE9-C5C1-4645-AC45-018D3E1E96C1}" type="presOf" srcId="{0A62AE0B-9AE2-4EE4-835A-E9B134131496}" destId="{9C10AAEC-362A-4D7C-9D97-B07B8D1C1182}" srcOrd="0" destOrd="0" presId="urn:microsoft.com/office/officeart/2005/8/layout/list1"/>
    <dgm:cxn modelId="{D3849422-E507-4DA1-8A1B-C7A74A0833FF}" type="presOf" srcId="{A0DFC91D-F34F-49E7-AF25-1F5CBA60B04E}" destId="{692A2111-EE6E-440E-92D9-8EA5CE0EB960}" srcOrd="0" destOrd="0" presId="urn:microsoft.com/office/officeart/2005/8/layout/list1"/>
    <dgm:cxn modelId="{8733CC61-5B9F-4A15-9C9F-8A389BFDB075}" srcId="{0A62AE0B-9AE2-4EE4-835A-E9B134131496}" destId="{A0DFC91D-F34F-49E7-AF25-1F5CBA60B04E}" srcOrd="0" destOrd="0" parTransId="{A13CB34F-393E-4236-9C0C-42E1E50B925B}" sibTransId="{92B41178-7301-4841-844B-B206E7A48765}"/>
    <dgm:cxn modelId="{4CBA0CDF-913E-49F9-9362-5DBA988CAB00}" type="presOf" srcId="{A0DFC91D-F34F-49E7-AF25-1F5CBA60B04E}" destId="{09857C3D-36FF-4201-A28A-09EDD190ADED}" srcOrd="1" destOrd="0" presId="urn:microsoft.com/office/officeart/2005/8/layout/list1"/>
    <dgm:cxn modelId="{08A5B653-B268-46F1-9471-418703EA67EF}" srcId="{A0DFC91D-F34F-49E7-AF25-1F5CBA60B04E}" destId="{DF56BC1C-64BF-4B35-AFB6-3DDF0299CBD9}" srcOrd="1" destOrd="0" parTransId="{C8C7B285-F3B6-474F-878D-954B2C5EAC5B}" sibTransId="{C462F3A2-2D7B-418E-BCB1-53155CA0C2A8}"/>
    <dgm:cxn modelId="{680CFE67-CD05-4BD2-9EE2-E5CAA2797675}" srcId="{A0DFC91D-F34F-49E7-AF25-1F5CBA60B04E}" destId="{BB33DDED-89FC-4871-B6F3-4EE5760B0A61}" srcOrd="0" destOrd="0" parTransId="{9241F6D3-C8AA-4DDF-82AF-F6BBAA307485}" sibTransId="{136CA856-A90C-48AF-BDD8-FF332B03F597}"/>
    <dgm:cxn modelId="{1A76FECA-51BC-4FE4-9FB7-C3F2E5B40E55}" type="presOf" srcId="{BB33DDED-89FC-4871-B6F3-4EE5760B0A61}" destId="{D4F10A6F-8045-4ACC-8A8A-3F3C26443A57}" srcOrd="0" destOrd="0" presId="urn:microsoft.com/office/officeart/2005/8/layout/list1"/>
    <dgm:cxn modelId="{25074D09-1D75-4D26-85E5-13C6CC3BEAC4}" srcId="{A0DFC91D-F34F-49E7-AF25-1F5CBA60B04E}" destId="{02CAA12D-C586-45BB-A3C1-046A90C6DA41}" srcOrd="2" destOrd="0" parTransId="{7F5315F7-9203-4894-BA77-784AA0742543}" sibTransId="{1D3EB173-8843-492C-9599-3228B82537BF}"/>
    <dgm:cxn modelId="{53D82097-5629-459A-94C7-978C66E0EAF5}" type="presOf" srcId="{02CAA12D-C586-45BB-A3C1-046A90C6DA41}" destId="{D4F10A6F-8045-4ACC-8A8A-3F3C26443A57}" srcOrd="0" destOrd="2" presId="urn:microsoft.com/office/officeart/2005/8/layout/list1"/>
    <dgm:cxn modelId="{303A44A1-4E12-47A9-9903-DC3A046A47D3}" type="presOf" srcId="{DF56BC1C-64BF-4B35-AFB6-3DDF0299CBD9}" destId="{D4F10A6F-8045-4ACC-8A8A-3F3C26443A57}" srcOrd="0" destOrd="1" presId="urn:microsoft.com/office/officeart/2005/8/layout/list1"/>
    <dgm:cxn modelId="{6946FFA2-E632-4364-9D2E-9C98A4F894B2}" type="presParOf" srcId="{9C10AAEC-362A-4D7C-9D97-B07B8D1C1182}" destId="{905A4162-EA0A-481D-A85F-29EF2A153036}" srcOrd="0" destOrd="0" presId="urn:microsoft.com/office/officeart/2005/8/layout/list1"/>
    <dgm:cxn modelId="{1C2FFE0A-2584-4502-B254-C2FC7716EF2D}" type="presParOf" srcId="{905A4162-EA0A-481D-A85F-29EF2A153036}" destId="{692A2111-EE6E-440E-92D9-8EA5CE0EB960}" srcOrd="0" destOrd="0" presId="urn:microsoft.com/office/officeart/2005/8/layout/list1"/>
    <dgm:cxn modelId="{556C21F9-7D89-4023-9880-861F08E64695}" type="presParOf" srcId="{905A4162-EA0A-481D-A85F-29EF2A153036}" destId="{09857C3D-36FF-4201-A28A-09EDD190ADED}" srcOrd="1" destOrd="0" presId="urn:microsoft.com/office/officeart/2005/8/layout/list1"/>
    <dgm:cxn modelId="{9DE909C9-CEA2-4E29-9B07-375664FFF74A}" type="presParOf" srcId="{9C10AAEC-362A-4D7C-9D97-B07B8D1C1182}" destId="{9C5A0867-E94F-4A84-8A20-6966642A6812}" srcOrd="1" destOrd="0" presId="urn:microsoft.com/office/officeart/2005/8/layout/list1"/>
    <dgm:cxn modelId="{F97E707E-041F-4F07-86FF-946787451C71}" type="presParOf" srcId="{9C10AAEC-362A-4D7C-9D97-B07B8D1C1182}" destId="{D4F10A6F-8045-4ACC-8A8A-3F3C26443A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62AE0B-9AE2-4EE4-835A-E9B134131496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DFC91D-F34F-49E7-AF25-1F5CBA60B04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Планируемые результаты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3CB34F-393E-4236-9C0C-42E1E50B925B}" type="par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B41178-7301-4841-844B-B206E7A48765}" type="sib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33DDED-89FC-4871-B6F3-4EE5760B0A6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800" b="1" dirty="0" smtClean="0">
              <a:latin typeface="Arial" pitchFamily="34" charset="0"/>
              <a:cs typeface="Arial" pitchFamily="34" charset="0"/>
            </a:rPr>
            <a:t>Конкретизируют </a:t>
          </a:r>
          <a:r>
            <a:rPr lang="ru-RU" sz="2800" b="0" dirty="0" smtClean="0">
              <a:latin typeface="Arial" pitchFamily="34" charset="0"/>
              <a:cs typeface="Arial" pitchFamily="34" charset="0"/>
            </a:rPr>
            <a:t>требования Стандарта к целевым ориентирам</a:t>
          </a:r>
          <a:br>
            <a:rPr lang="ru-RU" sz="2800" b="0" dirty="0" smtClean="0">
              <a:latin typeface="Arial" pitchFamily="34" charset="0"/>
              <a:cs typeface="Arial" pitchFamily="34" charset="0"/>
            </a:rPr>
          </a:br>
          <a:r>
            <a:rPr lang="ru-RU" sz="2800" b="0" dirty="0" smtClean="0">
              <a:latin typeface="Arial" pitchFamily="34" charset="0"/>
              <a:cs typeface="Arial" pitchFamily="34" charset="0"/>
            </a:rPr>
            <a:t>с учётом: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/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241F6D3-C8AA-4DDF-82AF-F6BBAA307485}" type="par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6CA856-A90C-48AF-BDD8-FF332B03F597}" type="sib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E9F5F7-C606-485A-B045-4C13D0DD053A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0" dirty="0" smtClean="0">
              <a:latin typeface="Arial" pitchFamily="34" charset="0"/>
              <a:cs typeface="Arial" pitchFamily="34" charset="0"/>
            </a:rPr>
            <a:t>возрастных  возможностей</a:t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r>
            <a:rPr lang="ru-RU" sz="2400" b="0" dirty="0" smtClean="0">
              <a:latin typeface="Arial" pitchFamily="34" charset="0"/>
              <a:cs typeface="Arial" pitchFamily="34" charset="0"/>
            </a:rPr>
            <a:t>и индивидуальных различий детей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A71BF8A4-576A-4BC2-9256-5019D678450D}" type="parTrans" cxnId="{F1C0E5FA-A6FC-4B84-99B0-0EA85EAA7F7E}">
      <dgm:prSet/>
      <dgm:spPr/>
      <dgm:t>
        <a:bodyPr/>
        <a:lstStyle/>
        <a:p>
          <a:endParaRPr lang="ru-RU"/>
        </a:p>
      </dgm:t>
    </dgm:pt>
    <dgm:pt modelId="{CF0F6079-9811-484B-8939-BA732E759EE2}" type="sibTrans" cxnId="{F1C0E5FA-A6FC-4B84-99B0-0EA85EAA7F7E}">
      <dgm:prSet/>
      <dgm:spPr/>
      <dgm:t>
        <a:bodyPr/>
        <a:lstStyle/>
        <a:p>
          <a:endParaRPr lang="ru-RU"/>
        </a:p>
      </dgm:t>
    </dgm:pt>
    <dgm:pt modelId="{402C8181-183B-4E14-B23E-A6571F75EF5F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0" dirty="0" smtClean="0">
              <a:latin typeface="Arial" pitchFamily="34" charset="0"/>
              <a:cs typeface="Arial" pitchFamily="34" charset="0"/>
            </a:rPr>
            <a:t>особенностей развития детей с ОВЗ,</a:t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r>
            <a:rPr lang="ru-RU" sz="2400" b="0" dirty="0" smtClean="0">
              <a:latin typeface="Arial" pitchFamily="34" charset="0"/>
              <a:cs typeface="Arial" pitchFamily="34" charset="0"/>
            </a:rPr>
            <a:t>в том числе детей-инвалидов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D78DE80A-5C72-4A9B-BB1A-D5A08CCD4CFD}" type="parTrans" cxnId="{A21F5FDB-56AD-4BA9-954B-88A055F6C7F9}">
      <dgm:prSet/>
      <dgm:spPr/>
      <dgm:t>
        <a:bodyPr/>
        <a:lstStyle/>
        <a:p>
          <a:endParaRPr lang="ru-RU"/>
        </a:p>
      </dgm:t>
    </dgm:pt>
    <dgm:pt modelId="{DFCEC5DB-5F52-44F8-8835-33435EC1464C}" type="sibTrans" cxnId="{A21F5FDB-56AD-4BA9-954B-88A055F6C7F9}">
      <dgm:prSet/>
      <dgm:spPr/>
      <dgm:t>
        <a:bodyPr/>
        <a:lstStyle/>
        <a:p>
          <a:endParaRPr lang="ru-RU"/>
        </a:p>
      </dgm:t>
    </dgm:pt>
    <dgm:pt modelId="{9C10AAEC-362A-4D7C-9D97-B07B8D1C1182}" type="pres">
      <dgm:prSet presAssocID="{0A62AE0B-9AE2-4EE4-835A-E9B1341314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A4162-EA0A-481D-A85F-29EF2A153036}" type="pres">
      <dgm:prSet presAssocID="{A0DFC91D-F34F-49E7-AF25-1F5CBA60B04E}" presName="parentLin" presStyleCnt="0"/>
      <dgm:spPr/>
    </dgm:pt>
    <dgm:pt modelId="{692A2111-EE6E-440E-92D9-8EA5CE0EB960}" type="pres">
      <dgm:prSet presAssocID="{A0DFC91D-F34F-49E7-AF25-1F5CBA60B04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9857C3D-36FF-4201-A28A-09EDD190ADED}" type="pres">
      <dgm:prSet presAssocID="{A0DFC91D-F34F-49E7-AF25-1F5CBA60B04E}" presName="parentText" presStyleLbl="node1" presStyleIdx="0" presStyleCnt="1" custScaleX="113570" custScaleY="30193" custLinFactNeighborY="-3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A0867-E94F-4A84-8A20-6966642A6812}" type="pres">
      <dgm:prSet presAssocID="{A0DFC91D-F34F-49E7-AF25-1F5CBA60B04E}" presName="negativeSpace" presStyleCnt="0"/>
      <dgm:spPr/>
    </dgm:pt>
    <dgm:pt modelId="{D4F10A6F-8045-4ACC-8A8A-3F3C26443A57}" type="pres">
      <dgm:prSet presAssocID="{A0DFC91D-F34F-49E7-AF25-1F5CBA60B04E}" presName="childText" presStyleLbl="conFgAcc1" presStyleIdx="0" presStyleCnt="1" custScaleY="83782" custLinFactNeighborY="9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1795B-F431-40D9-B766-FBE5D7C1A52F}" type="presOf" srcId="{BB33DDED-89FC-4871-B6F3-4EE5760B0A61}" destId="{D4F10A6F-8045-4ACC-8A8A-3F3C26443A57}" srcOrd="0" destOrd="0" presId="urn:microsoft.com/office/officeart/2005/8/layout/list1"/>
    <dgm:cxn modelId="{9E17692E-CBBE-4E7F-A1BC-7D369A0DA896}" type="presOf" srcId="{5CE9F5F7-C606-485A-B045-4C13D0DD053A}" destId="{D4F10A6F-8045-4ACC-8A8A-3F3C26443A57}" srcOrd="0" destOrd="1" presId="urn:microsoft.com/office/officeart/2005/8/layout/list1"/>
    <dgm:cxn modelId="{A63CE026-9FC4-41AC-A274-D42389DA649D}" type="presOf" srcId="{A0DFC91D-F34F-49E7-AF25-1F5CBA60B04E}" destId="{09857C3D-36FF-4201-A28A-09EDD190ADED}" srcOrd="1" destOrd="0" presId="urn:microsoft.com/office/officeart/2005/8/layout/list1"/>
    <dgm:cxn modelId="{A21F5FDB-56AD-4BA9-954B-88A055F6C7F9}" srcId="{BB33DDED-89FC-4871-B6F3-4EE5760B0A61}" destId="{402C8181-183B-4E14-B23E-A6571F75EF5F}" srcOrd="1" destOrd="0" parTransId="{D78DE80A-5C72-4A9B-BB1A-D5A08CCD4CFD}" sibTransId="{DFCEC5DB-5F52-44F8-8835-33435EC1464C}"/>
    <dgm:cxn modelId="{8733CC61-5B9F-4A15-9C9F-8A389BFDB075}" srcId="{0A62AE0B-9AE2-4EE4-835A-E9B134131496}" destId="{A0DFC91D-F34F-49E7-AF25-1F5CBA60B04E}" srcOrd="0" destOrd="0" parTransId="{A13CB34F-393E-4236-9C0C-42E1E50B925B}" sibTransId="{92B41178-7301-4841-844B-B206E7A48765}"/>
    <dgm:cxn modelId="{1C19629D-1BF2-444C-A848-82D3B25EE0AA}" type="presOf" srcId="{A0DFC91D-F34F-49E7-AF25-1F5CBA60B04E}" destId="{692A2111-EE6E-440E-92D9-8EA5CE0EB960}" srcOrd="0" destOrd="0" presId="urn:microsoft.com/office/officeart/2005/8/layout/list1"/>
    <dgm:cxn modelId="{680CFE67-CD05-4BD2-9EE2-E5CAA2797675}" srcId="{A0DFC91D-F34F-49E7-AF25-1F5CBA60B04E}" destId="{BB33DDED-89FC-4871-B6F3-4EE5760B0A61}" srcOrd="0" destOrd="0" parTransId="{9241F6D3-C8AA-4DDF-82AF-F6BBAA307485}" sibTransId="{136CA856-A90C-48AF-BDD8-FF332B03F597}"/>
    <dgm:cxn modelId="{B2883BF6-A740-4DF3-8807-02797BB52D84}" type="presOf" srcId="{0A62AE0B-9AE2-4EE4-835A-E9B134131496}" destId="{9C10AAEC-362A-4D7C-9D97-B07B8D1C1182}" srcOrd="0" destOrd="0" presId="urn:microsoft.com/office/officeart/2005/8/layout/list1"/>
    <dgm:cxn modelId="{66FDE198-BFD8-4980-B3E6-3DF9ADE7862C}" type="presOf" srcId="{402C8181-183B-4E14-B23E-A6571F75EF5F}" destId="{D4F10A6F-8045-4ACC-8A8A-3F3C26443A57}" srcOrd="0" destOrd="2" presId="urn:microsoft.com/office/officeart/2005/8/layout/list1"/>
    <dgm:cxn modelId="{F1C0E5FA-A6FC-4B84-99B0-0EA85EAA7F7E}" srcId="{BB33DDED-89FC-4871-B6F3-4EE5760B0A61}" destId="{5CE9F5F7-C606-485A-B045-4C13D0DD053A}" srcOrd="0" destOrd="0" parTransId="{A71BF8A4-576A-4BC2-9256-5019D678450D}" sibTransId="{CF0F6079-9811-484B-8939-BA732E759EE2}"/>
    <dgm:cxn modelId="{1472ED81-467E-4294-A366-CDCEF9B916DE}" type="presParOf" srcId="{9C10AAEC-362A-4D7C-9D97-B07B8D1C1182}" destId="{905A4162-EA0A-481D-A85F-29EF2A153036}" srcOrd="0" destOrd="0" presId="urn:microsoft.com/office/officeart/2005/8/layout/list1"/>
    <dgm:cxn modelId="{2B967B2E-83B1-4018-AEBC-CD14490C797B}" type="presParOf" srcId="{905A4162-EA0A-481D-A85F-29EF2A153036}" destId="{692A2111-EE6E-440E-92D9-8EA5CE0EB960}" srcOrd="0" destOrd="0" presId="urn:microsoft.com/office/officeart/2005/8/layout/list1"/>
    <dgm:cxn modelId="{7980CBFD-F075-42DD-B84B-2F2CA79B060C}" type="presParOf" srcId="{905A4162-EA0A-481D-A85F-29EF2A153036}" destId="{09857C3D-36FF-4201-A28A-09EDD190ADED}" srcOrd="1" destOrd="0" presId="urn:microsoft.com/office/officeart/2005/8/layout/list1"/>
    <dgm:cxn modelId="{69AB3B20-1903-4AE6-BBBB-BDA8E05EBD4A}" type="presParOf" srcId="{9C10AAEC-362A-4D7C-9D97-B07B8D1C1182}" destId="{9C5A0867-E94F-4A84-8A20-6966642A6812}" srcOrd="1" destOrd="0" presId="urn:microsoft.com/office/officeart/2005/8/layout/list1"/>
    <dgm:cxn modelId="{1B7D71CE-BE92-48D6-B92B-32388957B28F}" type="presParOf" srcId="{9C10AAEC-362A-4D7C-9D97-B07B8D1C1182}" destId="{D4F10A6F-8045-4ACC-8A8A-3F3C26443A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Содержательный  раздел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описание образовательной деятельности в соответствии с пятью образовательными областями, с учётом используемых ПООП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методических пособий, обеспечивающих реализацию данных программ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861A42-1614-40FB-9D15-FA22B1861974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описание вариативных форм, способов, методов и средств реализации Программы</a:t>
          </a:r>
        </a:p>
      </dgm:t>
    </dgm:pt>
    <dgm:pt modelId="{1FBE05AB-FE90-40D3-BB58-348B738F1842}" type="parTrans" cxnId="{AF5ACA8B-5684-4B32-B423-9C62320361B2}">
      <dgm:prSet/>
      <dgm:spPr/>
      <dgm:t>
        <a:bodyPr/>
        <a:lstStyle/>
        <a:p>
          <a:endParaRPr lang="ru-RU"/>
        </a:p>
      </dgm:t>
    </dgm:pt>
    <dgm:pt modelId="{C4E2F253-7E11-4140-BC29-5072C9270E14}" type="sibTrans" cxnId="{AF5ACA8B-5684-4B32-B423-9C62320361B2}">
      <dgm:prSet/>
      <dgm:spPr/>
      <dgm:t>
        <a:bodyPr/>
        <a:lstStyle/>
        <a:p>
          <a:endParaRPr lang="ru-RU"/>
        </a:p>
      </dgm:t>
    </dgm:pt>
    <dgm:pt modelId="{2BEC5FA7-491F-40D7-A91E-E2BB1F039418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описание образовательной деятельности по профессиональной коррекции нарушений развития детей</a:t>
          </a:r>
        </a:p>
      </dgm:t>
    </dgm:pt>
    <dgm:pt modelId="{C6516A41-2D8C-4348-8B58-1ADD1F17A181}" type="parTrans" cxnId="{A93E7909-F860-4E4B-AE7D-D75C3D6348A5}">
      <dgm:prSet/>
      <dgm:spPr/>
      <dgm:t>
        <a:bodyPr/>
        <a:lstStyle/>
        <a:p>
          <a:endParaRPr lang="ru-RU"/>
        </a:p>
      </dgm:t>
    </dgm:pt>
    <dgm:pt modelId="{F4EB334C-78E8-4FFE-8BF7-548C813B7180}" type="sibTrans" cxnId="{A93E7909-F860-4E4B-AE7D-D75C3D6348A5}">
      <dgm:prSet/>
      <dgm:spPr/>
      <dgm:t>
        <a:bodyPr/>
        <a:lstStyle/>
        <a:p>
          <a:endParaRPr lang="ru-RU"/>
        </a:p>
      </dgm:t>
    </dgm:pt>
    <dgm:pt modelId="{3582847D-FC3D-4631-9D1E-4511D067A82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особенности образовательной деятельности разных видов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культурных практик</a:t>
          </a:r>
        </a:p>
      </dgm:t>
    </dgm:pt>
    <dgm:pt modelId="{435D8E5D-FD78-4319-9966-4B5780A7937D}" type="parTrans" cxnId="{7EB120CD-95E3-4E31-8178-C09C3E69C35A}">
      <dgm:prSet/>
      <dgm:spPr/>
      <dgm:t>
        <a:bodyPr/>
        <a:lstStyle/>
        <a:p>
          <a:endParaRPr lang="ru-RU"/>
        </a:p>
      </dgm:t>
    </dgm:pt>
    <dgm:pt modelId="{EEEDA9D3-80B7-4C8C-851C-B18E0440CFEB}" type="sibTrans" cxnId="{7EB120CD-95E3-4E31-8178-C09C3E69C35A}">
      <dgm:prSet/>
      <dgm:spPr/>
      <dgm:t>
        <a:bodyPr/>
        <a:lstStyle/>
        <a:p>
          <a:endParaRPr lang="ru-RU"/>
        </a:p>
      </dgm:t>
    </dgm:pt>
    <dgm:pt modelId="{27F65BF6-2A31-4CAF-8BAE-488CA0CF1CE1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способы и направления поддержки детской инициативы</a:t>
          </a:r>
        </a:p>
      </dgm:t>
    </dgm:pt>
    <dgm:pt modelId="{760D18ED-DC9A-47B8-A2F4-F660DDAFE3E4}" type="parTrans" cxnId="{F9E65040-EC63-4177-9285-434DEB15CE02}">
      <dgm:prSet/>
      <dgm:spPr/>
      <dgm:t>
        <a:bodyPr/>
        <a:lstStyle/>
        <a:p>
          <a:endParaRPr lang="ru-RU"/>
        </a:p>
      </dgm:t>
    </dgm:pt>
    <dgm:pt modelId="{1C606AD5-D2E1-497D-96A4-399D6CDBA249}" type="sibTrans" cxnId="{F9E65040-EC63-4177-9285-434DEB15CE02}">
      <dgm:prSet/>
      <dgm:spPr/>
      <dgm:t>
        <a:bodyPr/>
        <a:lstStyle/>
        <a:p>
          <a:endParaRPr lang="ru-RU"/>
        </a:p>
      </dgm:t>
    </dgm:pt>
    <dgm:pt modelId="{C85E45AC-82A7-4E7C-9B2E-0BE37DD644FE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особенности взаимодействия педагогического коллектива с семьями</a:t>
          </a:r>
        </a:p>
      </dgm:t>
    </dgm:pt>
    <dgm:pt modelId="{2FE16C30-9F94-4ED8-B883-11D450D3A437}" type="parTrans" cxnId="{3D20D5C2-3A97-4055-9432-0C6D252039CA}">
      <dgm:prSet/>
      <dgm:spPr/>
      <dgm:t>
        <a:bodyPr/>
        <a:lstStyle/>
        <a:p>
          <a:endParaRPr lang="ru-RU"/>
        </a:p>
      </dgm:t>
    </dgm:pt>
    <dgm:pt modelId="{064B5332-881C-4F3C-AB23-E5BF45A657B2}" type="sibTrans" cxnId="{3D20D5C2-3A97-4055-9432-0C6D252039CA}">
      <dgm:prSet/>
      <dgm:spPr/>
      <dgm:t>
        <a:bodyPr/>
        <a:lstStyle/>
        <a:p>
          <a:endParaRPr lang="ru-RU"/>
        </a:p>
      </dgm:t>
    </dgm:pt>
    <dgm:pt modelId="{83AAE482-765F-4D91-B62C-33E3D9476738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иные характеристики содержания Программы, наиболее существенные с точки зрения авторов</a:t>
          </a:r>
        </a:p>
      </dgm:t>
    </dgm:pt>
    <dgm:pt modelId="{B3AD0793-4F50-418B-BF90-948015EF8940}" type="parTrans" cxnId="{BB55BA8C-0B98-4641-A701-796169A588B0}">
      <dgm:prSet/>
      <dgm:spPr/>
      <dgm:t>
        <a:bodyPr/>
        <a:lstStyle/>
        <a:p>
          <a:endParaRPr lang="ru-RU"/>
        </a:p>
      </dgm:t>
    </dgm:pt>
    <dgm:pt modelId="{2E34456A-6A8B-4BA3-A3CA-1D3D6C6B2239}" type="sibTrans" cxnId="{BB55BA8C-0B98-4641-A701-796169A588B0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208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D63FB-EBCE-4857-AADE-E75E1B6103D2}" type="presOf" srcId="{B320A83A-0842-4E90-9B15-706C6E8D2613}" destId="{BEAE3B9B-FC39-45D7-88AC-1EF34A72587E}" srcOrd="0" destOrd="0" presId="urn:microsoft.com/office/officeart/2005/8/layout/list1"/>
    <dgm:cxn modelId="{AF5ACA8B-5684-4B32-B423-9C62320361B2}" srcId="{B320A83A-0842-4E90-9B15-706C6E8D2613}" destId="{44861A42-1614-40FB-9D15-FA22B1861974}" srcOrd="1" destOrd="0" parTransId="{1FBE05AB-FE90-40D3-BB58-348B738F1842}" sibTransId="{C4E2F253-7E11-4140-BC29-5072C9270E14}"/>
    <dgm:cxn modelId="{F3D8DF4A-DE2A-4FDF-B287-210D53093545}" type="presOf" srcId="{6E529879-A33A-452F-BD37-593DE1ED699F}" destId="{B4F93557-2C89-467D-B888-84557F1F169D}" srcOrd="0" destOrd="0" presId="urn:microsoft.com/office/officeart/2005/8/layout/list1"/>
    <dgm:cxn modelId="{BB55BA8C-0B98-4641-A701-796169A588B0}" srcId="{B320A83A-0842-4E90-9B15-706C6E8D2613}" destId="{83AAE482-765F-4D91-B62C-33E3D9476738}" srcOrd="6" destOrd="0" parTransId="{B3AD0793-4F50-418B-BF90-948015EF8940}" sibTransId="{2E34456A-6A8B-4BA3-A3CA-1D3D6C6B2239}"/>
    <dgm:cxn modelId="{0F3BB2D5-C098-4837-A37E-7769EBB15F38}" type="presOf" srcId="{83AAE482-765F-4D91-B62C-33E3D9476738}" destId="{76D800E8-F55D-4306-B57C-6DF74DCC36FC}" srcOrd="0" destOrd="6" presId="urn:microsoft.com/office/officeart/2005/8/layout/list1"/>
    <dgm:cxn modelId="{AFF6395D-FC53-42EF-AF86-032999584343}" type="presOf" srcId="{27F65BF6-2A31-4CAF-8BAE-488CA0CF1CE1}" destId="{76D800E8-F55D-4306-B57C-6DF74DCC36FC}" srcOrd="0" destOrd="4" presId="urn:microsoft.com/office/officeart/2005/8/layout/list1"/>
    <dgm:cxn modelId="{E0D2BA2B-2B15-469C-B695-5750A270CFF5}" type="presOf" srcId="{B320A83A-0842-4E90-9B15-706C6E8D2613}" destId="{35581F5D-3A7F-49A4-BE90-691626527ED2}" srcOrd="1" destOrd="0" presId="urn:microsoft.com/office/officeart/2005/8/layout/list1"/>
    <dgm:cxn modelId="{7EB120CD-95E3-4E31-8178-C09C3E69C35A}" srcId="{B320A83A-0842-4E90-9B15-706C6E8D2613}" destId="{3582847D-FC3D-4631-9D1E-4511D067A827}" srcOrd="3" destOrd="0" parTransId="{435D8E5D-FD78-4319-9966-4B5780A7937D}" sibTransId="{EEEDA9D3-80B7-4C8C-851C-B18E0440CFEB}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3D20D5C2-3A97-4055-9432-0C6D252039CA}" srcId="{B320A83A-0842-4E90-9B15-706C6E8D2613}" destId="{C85E45AC-82A7-4E7C-9B2E-0BE37DD644FE}" srcOrd="5" destOrd="0" parTransId="{2FE16C30-9F94-4ED8-B883-11D450D3A437}" sibTransId="{064B5332-881C-4F3C-AB23-E5BF45A657B2}"/>
    <dgm:cxn modelId="{F9E65040-EC63-4177-9285-434DEB15CE02}" srcId="{B320A83A-0842-4E90-9B15-706C6E8D2613}" destId="{27F65BF6-2A31-4CAF-8BAE-488CA0CF1CE1}" srcOrd="4" destOrd="0" parTransId="{760D18ED-DC9A-47B8-A2F4-F660DDAFE3E4}" sibTransId="{1C606AD5-D2E1-497D-96A4-399D6CDBA249}"/>
    <dgm:cxn modelId="{6DCD4FA2-3A3B-4A22-AED3-BC68153D085B}" type="presOf" srcId="{44861A42-1614-40FB-9D15-FA22B1861974}" destId="{76D800E8-F55D-4306-B57C-6DF74DCC36FC}" srcOrd="0" destOrd="1" presId="urn:microsoft.com/office/officeart/2005/8/layout/list1"/>
    <dgm:cxn modelId="{E6E16B6C-C5A5-479E-BD39-F26B5E656B6D}" type="presOf" srcId="{C85E45AC-82A7-4E7C-9B2E-0BE37DD644FE}" destId="{76D800E8-F55D-4306-B57C-6DF74DCC36FC}" srcOrd="0" destOrd="5" presId="urn:microsoft.com/office/officeart/2005/8/layout/list1"/>
    <dgm:cxn modelId="{E28893CF-43F9-4FB7-86A9-2A12CC4A6546}" type="presOf" srcId="{F622D70D-D2C8-495C-A6DE-D5D098694297}" destId="{76D800E8-F55D-4306-B57C-6DF74DCC36FC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4B725082-4BAC-4C19-BE50-666509269516}" type="presOf" srcId="{2BEC5FA7-491F-40D7-A91E-E2BB1F039418}" destId="{76D800E8-F55D-4306-B57C-6DF74DCC36FC}" srcOrd="0" destOrd="2" presId="urn:microsoft.com/office/officeart/2005/8/layout/list1"/>
    <dgm:cxn modelId="{D833B81E-F02D-404A-9203-6CF873012BEB}" type="presOf" srcId="{3582847D-FC3D-4631-9D1E-4511D067A827}" destId="{76D800E8-F55D-4306-B57C-6DF74DCC36FC}" srcOrd="0" destOrd="3" presId="urn:microsoft.com/office/officeart/2005/8/layout/list1"/>
    <dgm:cxn modelId="{A93E7909-F860-4E4B-AE7D-D75C3D6348A5}" srcId="{B320A83A-0842-4E90-9B15-706C6E8D2613}" destId="{2BEC5FA7-491F-40D7-A91E-E2BB1F039418}" srcOrd="2" destOrd="0" parTransId="{C6516A41-2D8C-4348-8B58-1ADD1F17A181}" sibTransId="{F4EB334C-78E8-4FFE-8BF7-548C813B7180}"/>
    <dgm:cxn modelId="{90E02A15-661B-40A8-873A-780289CFE0E3}" type="presParOf" srcId="{B4F93557-2C89-467D-B888-84557F1F169D}" destId="{8A1022BA-4976-4CF1-831A-55BA8DB6E0D2}" srcOrd="0" destOrd="0" presId="urn:microsoft.com/office/officeart/2005/8/layout/list1"/>
    <dgm:cxn modelId="{AB74DE1C-C20D-4E7E-9CE1-1D805D34EC61}" type="presParOf" srcId="{8A1022BA-4976-4CF1-831A-55BA8DB6E0D2}" destId="{BEAE3B9B-FC39-45D7-88AC-1EF34A72587E}" srcOrd="0" destOrd="0" presId="urn:microsoft.com/office/officeart/2005/8/layout/list1"/>
    <dgm:cxn modelId="{9D932EBB-A6B9-44E6-9D32-52CE0622FBB8}" type="presParOf" srcId="{8A1022BA-4976-4CF1-831A-55BA8DB6E0D2}" destId="{35581F5D-3A7F-49A4-BE90-691626527ED2}" srcOrd="1" destOrd="0" presId="urn:microsoft.com/office/officeart/2005/8/layout/list1"/>
    <dgm:cxn modelId="{4DFED384-DF77-4E4C-B233-B18997906D18}" type="presParOf" srcId="{B4F93557-2C89-467D-B888-84557F1F169D}" destId="{A6F888F7-2B28-496D-A915-9FFD252922C5}" srcOrd="1" destOrd="0" presId="urn:microsoft.com/office/officeart/2005/8/layout/list1"/>
    <dgm:cxn modelId="{FFB31646-7BBB-4B65-9A4E-B6AFD9F55E69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2C8774-E3ED-4C9A-B4B2-0565C794A5E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304D242-D690-4F05-B04F-35E66E98A57D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Включает различные направления, выбранные участниками образовательных отношений из числа парциальных и иных программ и/или созданных ими самостоятельно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7908702-52FF-4DB4-AE4D-AB963F0F864C}" type="parTrans" cxnId="{0311FDFB-82E1-4F48-88D1-89E39DB988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038DFBD-9422-43C3-A5A6-1397B11098C5}" type="sibTrans" cxnId="{0311FDFB-82E1-4F48-88D1-89E39DB988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438323B-BAA2-4743-85B8-1F736205C695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Учитывает образовательные потребности, интересы  и мотивы  детей,  членов их семей и педагогов  и может быть</a:t>
          </a:r>
          <a:br>
            <a:rPr lang="ru-RU" sz="1800" b="1" dirty="0" smtClean="0">
              <a:latin typeface="Arial" pitchFamily="34" charset="0"/>
              <a:cs typeface="Arial" pitchFamily="34" charset="0"/>
            </a:rPr>
          </a:br>
          <a:r>
            <a:rPr lang="ru-RU" sz="1800" b="1" dirty="0" smtClean="0">
              <a:latin typeface="Arial" pitchFamily="34" charset="0"/>
              <a:cs typeface="Arial" pitchFamily="34" charset="0"/>
            </a:rPr>
            <a:t>ориентирована  на: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5CD9DE9-FC0D-47F8-B712-693B67AD017F}" type="parTrans" cxnId="{7C1CDF77-B7E5-4783-945E-027A433B90A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9DB2C7-AEB1-4E7C-98E7-C93C013F3AD7}" type="sibTrans" cxnId="{7C1CDF77-B7E5-4783-945E-027A433B90A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849353-57CF-4CB8-92FF-06FA2180421F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специфику национальных, </a:t>
          </a:r>
          <a:r>
            <a:rPr lang="ru-RU" sz="1800" b="1" dirty="0" err="1" smtClean="0">
              <a:latin typeface="Arial" pitchFamily="34" charset="0"/>
              <a:cs typeface="Arial" pitchFamily="34" charset="0"/>
            </a:rPr>
            <a:t>социокультурных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и иных условий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C761EAD-BC8C-47F1-B51C-A0BB3A7BF57B}" type="parTrans" cxnId="{FE7B815E-5974-4C58-B526-9543D308F84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7829BF5-E3C3-4434-84C0-4443CBD5ECD8}" type="sibTrans" cxnId="{FE7B815E-5974-4C58-B526-9543D308F84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D96466-BCEE-40BE-97B9-DFCE017DF4AA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сложившиеся традиции ДОО (группы)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2749B40-D5FB-4F8F-8235-A090DB0444CE}" type="parTrans" cxnId="{61433FD9-63AB-4EBF-8E56-BCC28FC812C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D6810C-7957-43C3-8A38-C3529A61D4B6}" type="sibTrans" cxnId="{61433FD9-63AB-4EBF-8E56-BCC28FC812C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E9E779-3996-4CF0-98B9-99DA4F28F7DE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выбор тех парциальных программ и форм организации работы</a:t>
          </a:r>
          <a:br>
            <a:rPr lang="ru-RU" sz="1800" b="1" dirty="0" smtClean="0">
              <a:latin typeface="Arial" pitchFamily="34" charset="0"/>
              <a:cs typeface="Arial" pitchFamily="34" charset="0"/>
            </a:rPr>
          </a:br>
          <a:r>
            <a:rPr lang="ru-RU" sz="1800" b="1" dirty="0" smtClean="0">
              <a:latin typeface="Arial" pitchFamily="34" charset="0"/>
              <a:cs typeface="Arial" pitchFamily="34" charset="0"/>
            </a:rPr>
            <a:t>с детьми, которые в наибольшей степени соответствуют потребностям и интересам детей, а также возможностям педагогического коллектива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91C96FD-900F-4475-859B-14AD4137B2AA}" type="parTrans" cxnId="{51287599-DFE2-427D-95F5-F9C7F103EC6E}">
      <dgm:prSet/>
      <dgm:spPr/>
      <dgm:t>
        <a:bodyPr/>
        <a:lstStyle/>
        <a:p>
          <a:endParaRPr lang="ru-RU"/>
        </a:p>
      </dgm:t>
    </dgm:pt>
    <dgm:pt modelId="{0678111C-2CA5-4FD4-AC48-6C19003CF2A7}" type="sibTrans" cxnId="{51287599-DFE2-427D-95F5-F9C7F103EC6E}">
      <dgm:prSet/>
      <dgm:spPr/>
      <dgm:t>
        <a:bodyPr/>
        <a:lstStyle/>
        <a:p>
          <a:endParaRPr lang="ru-RU"/>
        </a:p>
      </dgm:t>
    </dgm:pt>
    <dgm:pt modelId="{1BA788C2-8742-4046-A41E-C4AE958F19A8}" type="pres">
      <dgm:prSet presAssocID="{6A2C8774-E3ED-4C9A-B4B2-0565C794A5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EFC02-3F13-4342-9E8F-B20B56D34018}" type="pres">
      <dgm:prSet presAssocID="{9304D242-D690-4F05-B04F-35E66E98A57D}" presName="parentText" presStyleLbl="node1" presStyleIdx="0" presStyleCnt="2" custScaleY="108757" custLinFactY="-241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B1B9-4106-406A-8E02-C271EB1D75B4}" type="pres">
      <dgm:prSet presAssocID="{8038DFBD-9422-43C3-A5A6-1397B11098C5}" presName="spacer" presStyleCnt="0"/>
      <dgm:spPr/>
    </dgm:pt>
    <dgm:pt modelId="{E9E589AD-37B7-4153-8554-A6DE11E395B1}" type="pres">
      <dgm:prSet presAssocID="{5438323B-BAA2-4743-85B8-1F736205C695}" presName="parentText" presStyleLbl="node1" presStyleIdx="1" presStyleCnt="2" custScaleY="89942" custLinFactNeighborY="-3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C0EC9-432E-470F-AAD5-C6AAAC4B007B}" type="pres">
      <dgm:prSet presAssocID="{5438323B-BAA2-4743-85B8-1F736205C695}" presName="childText" presStyleLbl="revTx" presStyleIdx="0" presStyleCnt="1" custScaleY="131976" custLinFactNeighborY="-3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9F5BA-5531-47AE-89B4-7F2A92A8767F}" type="presOf" srcId="{EFD96466-BCEE-40BE-97B9-DFCE017DF4AA}" destId="{FC2C0EC9-432E-470F-AAD5-C6AAAC4B007B}" srcOrd="0" destOrd="2" presId="urn:microsoft.com/office/officeart/2005/8/layout/vList2"/>
    <dgm:cxn modelId="{0311FDFB-82E1-4F48-88D1-89E39DB988B3}" srcId="{6A2C8774-E3ED-4C9A-B4B2-0565C794A5E5}" destId="{9304D242-D690-4F05-B04F-35E66E98A57D}" srcOrd="0" destOrd="0" parTransId="{77908702-52FF-4DB4-AE4D-AB963F0F864C}" sibTransId="{8038DFBD-9422-43C3-A5A6-1397B11098C5}"/>
    <dgm:cxn modelId="{395147D5-DC51-4B46-9829-1D187F2BD01B}" type="presOf" srcId="{ADE9E779-3996-4CF0-98B9-99DA4F28F7DE}" destId="{FC2C0EC9-432E-470F-AAD5-C6AAAC4B007B}" srcOrd="0" destOrd="1" presId="urn:microsoft.com/office/officeart/2005/8/layout/vList2"/>
    <dgm:cxn modelId="{FE7B815E-5974-4C58-B526-9543D308F846}" srcId="{5438323B-BAA2-4743-85B8-1F736205C695}" destId="{30849353-57CF-4CB8-92FF-06FA2180421F}" srcOrd="0" destOrd="0" parTransId="{BC761EAD-BC8C-47F1-B51C-A0BB3A7BF57B}" sibTransId="{27829BF5-E3C3-4434-84C0-4443CBD5ECD8}"/>
    <dgm:cxn modelId="{867678BC-05A5-4E3A-8EFE-D559B47A3316}" type="presOf" srcId="{6A2C8774-E3ED-4C9A-B4B2-0565C794A5E5}" destId="{1BA788C2-8742-4046-A41E-C4AE958F19A8}" srcOrd="0" destOrd="0" presId="urn:microsoft.com/office/officeart/2005/8/layout/vList2"/>
    <dgm:cxn modelId="{96219BD5-039F-464F-91E4-174443DFC01D}" type="presOf" srcId="{5438323B-BAA2-4743-85B8-1F736205C695}" destId="{E9E589AD-37B7-4153-8554-A6DE11E395B1}" srcOrd="0" destOrd="0" presId="urn:microsoft.com/office/officeart/2005/8/layout/vList2"/>
    <dgm:cxn modelId="{F6750F5C-7654-4E64-8B38-6560C07F6B05}" type="presOf" srcId="{30849353-57CF-4CB8-92FF-06FA2180421F}" destId="{FC2C0EC9-432E-470F-AAD5-C6AAAC4B007B}" srcOrd="0" destOrd="0" presId="urn:microsoft.com/office/officeart/2005/8/layout/vList2"/>
    <dgm:cxn modelId="{51287599-DFE2-427D-95F5-F9C7F103EC6E}" srcId="{5438323B-BAA2-4743-85B8-1F736205C695}" destId="{ADE9E779-3996-4CF0-98B9-99DA4F28F7DE}" srcOrd="1" destOrd="0" parTransId="{291C96FD-900F-4475-859B-14AD4137B2AA}" sibTransId="{0678111C-2CA5-4FD4-AC48-6C19003CF2A7}"/>
    <dgm:cxn modelId="{7E41FC94-3539-4027-AF73-E95D4478D60D}" type="presOf" srcId="{9304D242-D690-4F05-B04F-35E66E98A57D}" destId="{1FBEFC02-3F13-4342-9E8F-B20B56D34018}" srcOrd="0" destOrd="0" presId="urn:microsoft.com/office/officeart/2005/8/layout/vList2"/>
    <dgm:cxn modelId="{61433FD9-63AB-4EBF-8E56-BCC28FC812CF}" srcId="{5438323B-BAA2-4743-85B8-1F736205C695}" destId="{EFD96466-BCEE-40BE-97B9-DFCE017DF4AA}" srcOrd="2" destOrd="0" parTransId="{B2749B40-D5FB-4F8F-8235-A090DB0444CE}" sibTransId="{E4D6810C-7957-43C3-8A38-C3529A61D4B6}"/>
    <dgm:cxn modelId="{7C1CDF77-B7E5-4783-945E-027A433B90A7}" srcId="{6A2C8774-E3ED-4C9A-B4B2-0565C794A5E5}" destId="{5438323B-BAA2-4743-85B8-1F736205C695}" srcOrd="1" destOrd="0" parTransId="{75CD9DE9-FC0D-47F8-B712-693B67AD017F}" sibTransId="{739DB2C7-AEB1-4E7C-98E7-C93C013F3AD7}"/>
    <dgm:cxn modelId="{EBD43766-E983-4C5F-8F05-0B5F0F2F42F3}" type="presParOf" srcId="{1BA788C2-8742-4046-A41E-C4AE958F19A8}" destId="{1FBEFC02-3F13-4342-9E8F-B20B56D34018}" srcOrd="0" destOrd="0" presId="urn:microsoft.com/office/officeart/2005/8/layout/vList2"/>
    <dgm:cxn modelId="{E3C6D335-1B8C-4102-A615-19C65867E525}" type="presParOf" srcId="{1BA788C2-8742-4046-A41E-C4AE958F19A8}" destId="{83B9B1B9-4106-406A-8E02-C271EB1D75B4}" srcOrd="1" destOrd="0" presId="urn:microsoft.com/office/officeart/2005/8/layout/vList2"/>
    <dgm:cxn modelId="{C48182B3-8139-45F8-BD1B-25CDEAF0834C}" type="presParOf" srcId="{1BA788C2-8742-4046-A41E-C4AE958F19A8}" destId="{E9E589AD-37B7-4153-8554-A6DE11E395B1}" srcOrd="2" destOrd="0" presId="urn:microsoft.com/office/officeart/2005/8/layout/vList2"/>
    <dgm:cxn modelId="{AADD2958-90E1-43B2-A7E5-26E06F23D48E}" type="presParOf" srcId="{1BA788C2-8742-4046-A41E-C4AE958F19A8}" destId="{FC2C0EC9-432E-470F-AAD5-C6AAAC4B00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Организационный  раздел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описание материально-технического обеспечения Программы, обеспеченности методическими материалами и средствами обучения и воспитания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B947C6-9169-41E3-88DE-35B497D53E26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распорядок и /или режим дня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61E8B6A-63E6-42E7-AF7B-E5F96B0745EA}" type="parTrans" cxnId="{72E35D78-489D-45C6-B3A9-10A45FFED676}">
      <dgm:prSet/>
      <dgm:spPr/>
      <dgm:t>
        <a:bodyPr/>
        <a:lstStyle/>
        <a:p>
          <a:endParaRPr lang="ru-RU"/>
        </a:p>
      </dgm:t>
    </dgm:pt>
    <dgm:pt modelId="{1783AD9D-80F3-4B51-8E00-5B4B8ABC15A3}" type="sibTrans" cxnId="{72E35D78-489D-45C6-B3A9-10A45FFED676}">
      <dgm:prSet/>
      <dgm:spPr/>
      <dgm:t>
        <a:bodyPr/>
        <a:lstStyle/>
        <a:p>
          <a:endParaRPr lang="ru-RU"/>
        </a:p>
      </dgm:t>
    </dgm:pt>
    <dgm:pt modelId="{7D4367A9-4D46-4E73-8829-FCD7E46C0C2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особенности традиционных событий, праздников, мероприятий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BAF83FE-EA8D-4E25-8966-C32CBA07C809}" type="parTrans" cxnId="{63B12CB2-902B-474B-8757-6A087FB402F1}">
      <dgm:prSet/>
      <dgm:spPr/>
    </dgm:pt>
    <dgm:pt modelId="{2495C9C4-54BA-4EE5-89E6-C8F060FC98AA}" type="sibTrans" cxnId="{63B12CB2-902B-474B-8757-6A087FB402F1}">
      <dgm:prSet/>
      <dgm:spPr/>
    </dgm:pt>
    <dgm:pt modelId="{7303ADFB-216D-4B8C-BD60-25F1EFAA0C99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особенности организации развивающей предметно-пространственной среды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E0C9D11-E45B-4E90-AA65-343B167DD327}" type="parTrans" cxnId="{E7CC9232-B0D8-4B8C-BE94-01C1C5B86D4D}">
      <dgm:prSet/>
      <dgm:spPr/>
    </dgm:pt>
    <dgm:pt modelId="{73161519-2050-447C-95F8-C12BAEFE83F0}" type="sibTrans" cxnId="{E7CC9232-B0D8-4B8C-BE94-01C1C5B86D4D}">
      <dgm:prSet/>
      <dgm:spPr/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1423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35D78-489D-45C6-B3A9-10A45FFED676}" srcId="{B320A83A-0842-4E90-9B15-706C6E8D2613}" destId="{1AB947C6-9169-41E3-88DE-35B497D53E26}" srcOrd="1" destOrd="0" parTransId="{761E8B6A-63E6-42E7-AF7B-E5F96B0745EA}" sibTransId="{1783AD9D-80F3-4B51-8E00-5B4B8ABC15A3}"/>
    <dgm:cxn modelId="{BD17EA9D-23BB-4014-B853-501C94609F4E}" type="presOf" srcId="{F622D70D-D2C8-495C-A6DE-D5D098694297}" destId="{76D800E8-F55D-4306-B57C-6DF74DCC36FC}" srcOrd="0" destOrd="0" presId="urn:microsoft.com/office/officeart/2005/8/layout/list1"/>
    <dgm:cxn modelId="{E7CC9232-B0D8-4B8C-BE94-01C1C5B86D4D}" srcId="{B320A83A-0842-4E90-9B15-706C6E8D2613}" destId="{7303ADFB-216D-4B8C-BD60-25F1EFAA0C99}" srcOrd="3" destOrd="0" parTransId="{BE0C9D11-E45B-4E90-AA65-343B167DD327}" sibTransId="{73161519-2050-447C-95F8-C12BAEFE83F0}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EDF47AC9-3DDC-4488-AC30-0DD592A69C20}" type="presOf" srcId="{1AB947C6-9169-41E3-88DE-35B497D53E26}" destId="{76D800E8-F55D-4306-B57C-6DF74DCC36FC}" srcOrd="0" destOrd="1" presId="urn:microsoft.com/office/officeart/2005/8/layout/list1"/>
    <dgm:cxn modelId="{E3E58997-BDF9-407E-8FF2-161E1D03B451}" type="presOf" srcId="{7D4367A9-4D46-4E73-8829-FCD7E46C0C2B}" destId="{76D800E8-F55D-4306-B57C-6DF74DCC36FC}" srcOrd="0" destOrd="2" presId="urn:microsoft.com/office/officeart/2005/8/layout/list1"/>
    <dgm:cxn modelId="{C983499E-D559-4089-BA39-0DE11DA1BD4F}" type="presOf" srcId="{B320A83A-0842-4E90-9B15-706C6E8D2613}" destId="{BEAE3B9B-FC39-45D7-88AC-1EF34A72587E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BEB73CD5-F0F8-470B-BB8A-1C8FBDCE5FF2}" type="presOf" srcId="{7303ADFB-216D-4B8C-BD60-25F1EFAA0C99}" destId="{76D800E8-F55D-4306-B57C-6DF74DCC36FC}" srcOrd="0" destOrd="3" presId="urn:microsoft.com/office/officeart/2005/8/layout/list1"/>
    <dgm:cxn modelId="{984DBAFC-5F61-49EA-8CE4-FCF283BFB7D6}" type="presOf" srcId="{B320A83A-0842-4E90-9B15-706C6E8D2613}" destId="{35581F5D-3A7F-49A4-BE90-691626527ED2}" srcOrd="1" destOrd="0" presId="urn:microsoft.com/office/officeart/2005/8/layout/list1"/>
    <dgm:cxn modelId="{A944A4AD-02C0-4650-B69E-15BC518485FF}" type="presOf" srcId="{6E529879-A33A-452F-BD37-593DE1ED699F}" destId="{B4F93557-2C89-467D-B888-84557F1F169D}" srcOrd="0" destOrd="0" presId="urn:microsoft.com/office/officeart/2005/8/layout/list1"/>
    <dgm:cxn modelId="{63B12CB2-902B-474B-8757-6A087FB402F1}" srcId="{B320A83A-0842-4E90-9B15-706C6E8D2613}" destId="{7D4367A9-4D46-4E73-8829-FCD7E46C0C2B}" srcOrd="2" destOrd="0" parTransId="{4BAF83FE-EA8D-4E25-8966-C32CBA07C809}" sibTransId="{2495C9C4-54BA-4EE5-89E6-C8F060FC98AA}"/>
    <dgm:cxn modelId="{603B8A46-308A-454E-A85C-647F832A7C45}" type="presParOf" srcId="{B4F93557-2C89-467D-B888-84557F1F169D}" destId="{8A1022BA-4976-4CF1-831A-55BA8DB6E0D2}" srcOrd="0" destOrd="0" presId="urn:microsoft.com/office/officeart/2005/8/layout/list1"/>
    <dgm:cxn modelId="{63034DEE-706A-466B-BEDF-6F3DB122E369}" type="presParOf" srcId="{8A1022BA-4976-4CF1-831A-55BA8DB6E0D2}" destId="{BEAE3B9B-FC39-45D7-88AC-1EF34A72587E}" srcOrd="0" destOrd="0" presId="urn:microsoft.com/office/officeart/2005/8/layout/list1"/>
    <dgm:cxn modelId="{FED5A146-7982-4E40-9B75-A9F1EAD3A7AE}" type="presParOf" srcId="{8A1022BA-4976-4CF1-831A-55BA8DB6E0D2}" destId="{35581F5D-3A7F-49A4-BE90-691626527ED2}" srcOrd="1" destOrd="0" presId="urn:microsoft.com/office/officeart/2005/8/layout/list1"/>
    <dgm:cxn modelId="{31FF1DE2-CA21-46D4-A78E-1FF6AB7D038B}" type="presParOf" srcId="{B4F93557-2C89-467D-B888-84557F1F169D}" destId="{A6F888F7-2B28-496D-A915-9FFD252922C5}" srcOrd="1" destOrd="0" presId="urn:microsoft.com/office/officeart/2005/8/layout/list1"/>
    <dgm:cxn modelId="{AE8EEE91-1B53-4AAD-BEA4-9AFB607CAA17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Разрабатывается и утверждается Организацией самостоятельно в соответствии с настоящим Стандартом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</a:t>
          </a:r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 учётом </a:t>
          </a:r>
          <a:r>
            <a:rPr lang="ru-RU" dirty="0" smtClean="0">
              <a:latin typeface="Arial" pitchFamily="34" charset="0"/>
              <a:cs typeface="Arial" pitchFamily="34" charset="0"/>
            </a:rPr>
            <a:t>Примерных программ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Организации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*</a:t>
          </a:r>
          <a:r>
            <a:rPr lang="ru-RU" dirty="0" smtClean="0">
              <a:latin typeface="Arial" pitchFamily="34" charset="0"/>
              <a:cs typeface="Arial" pitchFamily="34" charset="0"/>
            </a:rPr>
            <a:t> Организация может разрабатывать и реализовывать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8ECF85A3-642B-4EF1-BAC1-EFCA53066B99}" type="presOf" srcId="{2B6F7D31-4FEC-44EE-8011-1E4B5DE5CC84}" destId="{4A52D9B5-2F72-468F-AF9C-9D6D57CDA8B2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003CD58B-EAA0-4170-89FD-357076EAE857}" type="presOf" srcId="{1F019D97-E912-4A9C-87EB-2A898F9069AE}" destId="{74DE9E22-24B3-4701-BD08-A176D4317B2C}" srcOrd="0" destOrd="0" presId="urn:microsoft.com/office/officeart/2005/8/layout/vList2"/>
    <dgm:cxn modelId="{7F1D5267-2A01-469B-8067-EA5264E56562}" type="presOf" srcId="{C29C2764-79F0-48F2-AE09-5BE83C7AB8F7}" destId="{90124486-78A2-4D19-882F-F9E6B4FA8832}" srcOrd="0" destOrd="0" presId="urn:microsoft.com/office/officeart/2005/8/layout/vList2"/>
    <dgm:cxn modelId="{BB603C27-21AF-4857-8643-0E8CA0D511D1}" type="presOf" srcId="{DC6FDB31-06A6-46C3-9488-819C32A08F5C}" destId="{6D99D8ED-06F1-4236-BBA0-C377186672CA}" srcOrd="0" destOrd="0" presId="urn:microsoft.com/office/officeart/2005/8/layout/vList2"/>
    <dgm:cxn modelId="{8A4FF95B-DA96-4092-B676-A625FB43B4BB}" type="presParOf" srcId="{4A52D9B5-2F72-468F-AF9C-9D6D57CDA8B2}" destId="{74DE9E22-24B3-4701-BD08-A176D4317B2C}" srcOrd="0" destOrd="0" presId="urn:microsoft.com/office/officeart/2005/8/layout/vList2"/>
    <dgm:cxn modelId="{E1A49567-3D6E-4FE3-81A9-0038F460014C}" type="presParOf" srcId="{4A52D9B5-2F72-468F-AF9C-9D6D57CDA8B2}" destId="{AA5E82CC-C3E5-4565-B230-821BB9F8B307}" srcOrd="1" destOrd="0" presId="urn:microsoft.com/office/officeart/2005/8/layout/vList2"/>
    <dgm:cxn modelId="{2DE55F05-6954-4F12-9213-0E46959F10CA}" type="presParOf" srcId="{4A52D9B5-2F72-468F-AF9C-9D6D57CDA8B2}" destId="{6D99D8ED-06F1-4236-BBA0-C377186672CA}" srcOrd="2" destOrd="0" presId="urn:microsoft.com/office/officeart/2005/8/layout/vList2"/>
    <dgm:cxn modelId="{5B11CE7B-B608-4771-9CE2-2232FC4D1493}" type="presParOf" srcId="{4A52D9B5-2F72-468F-AF9C-9D6D57CDA8B2}" destId="{D3162AA2-7FE0-49B1-A4E2-4F49BB87F968}" srcOrd="3" destOrd="0" presId="urn:microsoft.com/office/officeart/2005/8/layout/vList2"/>
    <dgm:cxn modelId="{F2989466-2C3C-41E7-934E-00BBF1F578EF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9B05B9F-3AA8-4CCB-8322-789ECA4001D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BCE39D1-1C39-4D32-B92F-C9CC9B79374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1. Обеспечение эмоционального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благополучия через: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CF82E32-F86C-42BD-82F1-6F661FDC36DB}" type="par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46056E-CC48-421B-BBB0-98BDAE9779FB}" type="sib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EC5E25C-8A85-4561-A812-DA5CCD74742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уважительное отношение к каждому ребёнку, к его чувствам и потребностям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0FC3605-9595-4355-9821-1E88F41E02E2}" type="parTrans" cxnId="{4ECE05EB-89DA-4E6D-A0DE-310095F1F0E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44961A-C3EE-409E-8153-5CE4A5613907}" type="sibTrans" cxnId="{4ECE05EB-89DA-4E6D-A0DE-310095F1F0E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BA6D25-1703-4060-BA33-25B8E9C6F8AA}">
      <dgm:prSet/>
      <dgm:spPr/>
      <dgm:t>
        <a:bodyPr/>
        <a:lstStyle/>
        <a:p>
          <a:pPr rtl="0"/>
          <a:endParaRPr lang="ru-RU" dirty="0">
            <a:latin typeface="Arial" pitchFamily="34" charset="0"/>
            <a:cs typeface="Arial" pitchFamily="34" charset="0"/>
          </a:endParaRPr>
        </a:p>
      </dgm:t>
    </dgm:pt>
    <dgm:pt modelId="{7EC3BA3C-3D88-4A26-91BD-6C0B4779DA0D}" type="parTrans" cxnId="{E3843D0E-1CED-48A8-8044-A1A0B8DCF57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F60A5A-9CD2-4DC7-A227-274FE4860327}" type="sibTrans" cxnId="{E3843D0E-1CED-48A8-8044-A1A0B8DCF57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3F9EFD-53A1-4F95-95A5-7E0C559E7CB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непосредственное общение с каждым ребёнком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762091-38CE-4E0A-B945-0516AE068297}" type="parTrans" cxnId="{E52A9577-5FDF-484B-A506-AF18BCBBCCB6}">
      <dgm:prSet/>
      <dgm:spPr/>
      <dgm:t>
        <a:bodyPr/>
        <a:lstStyle/>
        <a:p>
          <a:endParaRPr lang="ru-RU"/>
        </a:p>
      </dgm:t>
    </dgm:pt>
    <dgm:pt modelId="{F86DC63A-F22A-410F-8B13-F1BA8AA317E9}" type="sibTrans" cxnId="{E52A9577-5FDF-484B-A506-AF18BCBBCCB6}">
      <dgm:prSet/>
      <dgm:spPr/>
      <dgm:t>
        <a:bodyPr/>
        <a:lstStyle/>
        <a:p>
          <a:endParaRPr lang="ru-RU"/>
        </a:p>
      </dgm:t>
    </dgm:pt>
    <dgm:pt modelId="{44255798-5A01-4BB2-A8D0-9F3C1EE20002}" type="pres">
      <dgm:prSet presAssocID="{29B05B9F-3AA8-4CCB-8322-789ECA4001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5FE29-9966-4E82-B9F8-AA79400796B9}" type="pres">
      <dgm:prSet presAssocID="{8BCE39D1-1C39-4D32-B92F-C9CC9B79374F}" presName="parentLin" presStyleCnt="0"/>
      <dgm:spPr/>
    </dgm:pt>
    <dgm:pt modelId="{B3F5E86B-0589-4FF1-B130-85FBFEA3A344}" type="pres">
      <dgm:prSet presAssocID="{8BCE39D1-1C39-4D32-B92F-C9CC9B79374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4F598EC-14B3-4BA9-8BDB-C58609655542}" type="pres">
      <dgm:prSet presAssocID="{8BCE39D1-1C39-4D32-B92F-C9CC9B79374F}" presName="parentText" presStyleLbl="node1" presStyleIdx="0" presStyleCnt="1" custScaleY="133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72E27-48EE-44D5-8350-B660364C18E4}" type="pres">
      <dgm:prSet presAssocID="{8BCE39D1-1C39-4D32-B92F-C9CC9B79374F}" presName="negativeSpace" presStyleCnt="0"/>
      <dgm:spPr/>
    </dgm:pt>
    <dgm:pt modelId="{8C591CA5-DA69-4EBE-9034-59CEA34E6D35}" type="pres">
      <dgm:prSet presAssocID="{8BCE39D1-1C39-4D32-B92F-C9CC9B7937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E05EB-89DA-4E6D-A0DE-310095F1F0E7}" srcId="{8BCE39D1-1C39-4D32-B92F-C9CC9B79374F}" destId="{9EC5E25C-8A85-4561-A812-DA5CCD747425}" srcOrd="1" destOrd="0" parTransId="{A0FC3605-9595-4355-9821-1E88F41E02E2}" sibTransId="{D544961A-C3EE-409E-8153-5CE4A5613907}"/>
    <dgm:cxn modelId="{4F179589-3475-41A6-8E7C-51C404CB7328}" srcId="{29B05B9F-3AA8-4CCB-8322-789ECA4001D2}" destId="{8BCE39D1-1C39-4D32-B92F-C9CC9B79374F}" srcOrd="0" destOrd="0" parTransId="{CCF82E32-F86C-42BD-82F1-6F661FDC36DB}" sibTransId="{1E46056E-CC48-421B-BBB0-98BDAE9779FB}"/>
    <dgm:cxn modelId="{C2EEC32E-0096-4624-B3D8-B7DBAB573FB3}" type="presOf" srcId="{8BCE39D1-1C39-4D32-B92F-C9CC9B79374F}" destId="{E4F598EC-14B3-4BA9-8BDB-C58609655542}" srcOrd="1" destOrd="0" presId="urn:microsoft.com/office/officeart/2005/8/layout/list1"/>
    <dgm:cxn modelId="{02F368A9-3544-4E28-B8AB-9A46B4890606}" type="presOf" srcId="{C03F9EFD-53A1-4F95-95A5-7E0C559E7CB7}" destId="{8C591CA5-DA69-4EBE-9034-59CEA34E6D35}" srcOrd="0" destOrd="0" presId="urn:microsoft.com/office/officeart/2005/8/layout/list1"/>
    <dgm:cxn modelId="{4A0F595F-3C92-43A5-A4C5-4AF7E2F47AAD}" type="presOf" srcId="{8BCE39D1-1C39-4D32-B92F-C9CC9B79374F}" destId="{B3F5E86B-0589-4FF1-B130-85FBFEA3A344}" srcOrd="0" destOrd="0" presId="urn:microsoft.com/office/officeart/2005/8/layout/list1"/>
    <dgm:cxn modelId="{8CA2D03D-BBA5-431B-BD67-A690305B45C4}" type="presOf" srcId="{29B05B9F-3AA8-4CCB-8322-789ECA4001D2}" destId="{44255798-5A01-4BB2-A8D0-9F3C1EE20002}" srcOrd="0" destOrd="0" presId="urn:microsoft.com/office/officeart/2005/8/layout/list1"/>
    <dgm:cxn modelId="{81CC60E3-F741-4FA5-AF55-4C32ADB6F6C8}" type="presOf" srcId="{9EC5E25C-8A85-4561-A812-DA5CCD747425}" destId="{8C591CA5-DA69-4EBE-9034-59CEA34E6D35}" srcOrd="0" destOrd="1" presId="urn:microsoft.com/office/officeart/2005/8/layout/list1"/>
    <dgm:cxn modelId="{E3843D0E-1CED-48A8-8044-A1A0B8DCF571}" srcId="{8BCE39D1-1C39-4D32-B92F-C9CC9B79374F}" destId="{ADBA6D25-1703-4060-BA33-25B8E9C6F8AA}" srcOrd="2" destOrd="0" parTransId="{7EC3BA3C-3D88-4A26-91BD-6C0B4779DA0D}" sibTransId="{7CF60A5A-9CD2-4DC7-A227-274FE4860327}"/>
    <dgm:cxn modelId="{A2AE39B8-9154-4BD0-9E3B-A895EA52925C}" type="presOf" srcId="{ADBA6D25-1703-4060-BA33-25B8E9C6F8AA}" destId="{8C591CA5-DA69-4EBE-9034-59CEA34E6D35}" srcOrd="0" destOrd="2" presId="urn:microsoft.com/office/officeart/2005/8/layout/list1"/>
    <dgm:cxn modelId="{E52A9577-5FDF-484B-A506-AF18BCBBCCB6}" srcId="{8BCE39D1-1C39-4D32-B92F-C9CC9B79374F}" destId="{C03F9EFD-53A1-4F95-95A5-7E0C559E7CB7}" srcOrd="0" destOrd="0" parTransId="{6B762091-38CE-4E0A-B945-0516AE068297}" sibTransId="{F86DC63A-F22A-410F-8B13-F1BA8AA317E9}"/>
    <dgm:cxn modelId="{AD035D51-F1F8-4403-ADFE-D03B4BDFAC24}" type="presParOf" srcId="{44255798-5A01-4BB2-A8D0-9F3C1EE20002}" destId="{B375FE29-9966-4E82-B9F8-AA79400796B9}" srcOrd="0" destOrd="0" presId="urn:microsoft.com/office/officeart/2005/8/layout/list1"/>
    <dgm:cxn modelId="{464A297B-818C-4177-BB9E-BDBAF87C98A3}" type="presParOf" srcId="{B375FE29-9966-4E82-B9F8-AA79400796B9}" destId="{B3F5E86B-0589-4FF1-B130-85FBFEA3A344}" srcOrd="0" destOrd="0" presId="urn:microsoft.com/office/officeart/2005/8/layout/list1"/>
    <dgm:cxn modelId="{C3D24BCD-7FDD-43B0-8A5B-AB2F048ABAC7}" type="presParOf" srcId="{B375FE29-9966-4E82-B9F8-AA79400796B9}" destId="{E4F598EC-14B3-4BA9-8BDB-C58609655542}" srcOrd="1" destOrd="0" presId="urn:microsoft.com/office/officeart/2005/8/layout/list1"/>
    <dgm:cxn modelId="{02824E57-4733-4B72-B5ED-2AF807440F42}" type="presParOf" srcId="{44255798-5A01-4BB2-A8D0-9F3C1EE20002}" destId="{79F72E27-48EE-44D5-8350-B660364C18E4}" srcOrd="1" destOrd="0" presId="urn:microsoft.com/office/officeart/2005/8/layout/list1"/>
    <dgm:cxn modelId="{7A51C82B-6B30-4009-B9CF-87BBA72CA7D7}" type="presParOf" srcId="{44255798-5A01-4BB2-A8D0-9F3C1EE20002}" destId="{8C591CA5-DA69-4EBE-9034-59CEA34E6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9B05B9F-3AA8-4CCB-8322-789ECA4001D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BCE39D1-1C39-4D32-B92F-C9CC9B79374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2. Поддержка индивидуальности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и инициативы детей через: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CF82E32-F86C-42BD-82F1-6F661FDC36DB}" type="par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46056E-CC48-421B-BBB0-98BDAE9779FB}" type="sib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3F9EFD-53A1-4F95-95A5-7E0C559E7CB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создание условий для свободного выбора детьми деятельности и участников совместной деятельности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762091-38CE-4E0A-B945-0516AE068297}" type="parTrans" cxnId="{E52A9577-5FDF-484B-A506-AF18BCBBCCB6}">
      <dgm:prSet/>
      <dgm:spPr/>
      <dgm:t>
        <a:bodyPr/>
        <a:lstStyle/>
        <a:p>
          <a:endParaRPr lang="ru-RU"/>
        </a:p>
      </dgm:t>
    </dgm:pt>
    <dgm:pt modelId="{F86DC63A-F22A-410F-8B13-F1BA8AA317E9}" type="sibTrans" cxnId="{E52A9577-5FDF-484B-A506-AF18BCBBCCB6}">
      <dgm:prSet/>
      <dgm:spPr/>
      <dgm:t>
        <a:bodyPr/>
        <a:lstStyle/>
        <a:p>
          <a:endParaRPr lang="ru-RU"/>
        </a:p>
      </dgm:t>
    </dgm:pt>
    <dgm:pt modelId="{0B4AFE53-DC41-49C1-980D-87E47D188E10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создание условий для принятия детьми решений, выражения своих чувств и мыслей</a:t>
          </a:r>
        </a:p>
      </dgm:t>
    </dgm:pt>
    <dgm:pt modelId="{6D9E8196-BE96-40B5-8390-C4E14172C32E}" type="parTrans" cxnId="{FE0FC57F-E773-46F7-80C0-7129988F14D8}">
      <dgm:prSet/>
      <dgm:spPr/>
      <dgm:t>
        <a:bodyPr/>
        <a:lstStyle/>
        <a:p>
          <a:endParaRPr lang="ru-RU"/>
        </a:p>
      </dgm:t>
    </dgm:pt>
    <dgm:pt modelId="{0D5152A4-6AF9-4F90-AA43-0DF20271BCBE}" type="sibTrans" cxnId="{FE0FC57F-E773-46F7-80C0-7129988F14D8}">
      <dgm:prSet/>
      <dgm:spPr/>
      <dgm:t>
        <a:bodyPr/>
        <a:lstStyle/>
        <a:p>
          <a:endParaRPr lang="ru-RU"/>
        </a:p>
      </dgm:t>
    </dgm:pt>
    <dgm:pt modelId="{FE9B9241-7728-4D38-8BDB-72878E1E9999}">
      <dgm:prSet/>
      <dgm:spPr/>
      <dgm:t>
        <a:bodyPr/>
        <a:lstStyle/>
        <a:p>
          <a:r>
            <a:rPr lang="ru-RU" dirty="0" err="1" smtClean="0">
              <a:latin typeface="Arial" pitchFamily="34" charset="0"/>
              <a:cs typeface="Arial" pitchFamily="34" charset="0"/>
            </a:rPr>
            <a:t>недирективную</a:t>
          </a:r>
          <a:r>
            <a:rPr lang="ru-RU" dirty="0" smtClean="0">
              <a:latin typeface="Arial" pitchFamily="34" charset="0"/>
              <a:cs typeface="Arial" pitchFamily="34" charset="0"/>
            </a:rPr>
            <a:t> помощь детям, поддержку детской инициативы и самостоятельности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разных видах деятельности</a:t>
          </a:r>
        </a:p>
      </dgm:t>
    </dgm:pt>
    <dgm:pt modelId="{17409632-CC1F-4ACD-8CC5-09D598EB56C7}" type="parTrans" cxnId="{3AFCDD17-74D8-45E0-B633-512AD317198F}">
      <dgm:prSet/>
      <dgm:spPr/>
      <dgm:t>
        <a:bodyPr/>
        <a:lstStyle/>
        <a:p>
          <a:endParaRPr lang="ru-RU"/>
        </a:p>
      </dgm:t>
    </dgm:pt>
    <dgm:pt modelId="{9E7C3464-FEA9-4D66-B9BA-0A6FC13AAD1B}" type="sibTrans" cxnId="{3AFCDD17-74D8-45E0-B633-512AD317198F}">
      <dgm:prSet/>
      <dgm:spPr/>
      <dgm:t>
        <a:bodyPr/>
        <a:lstStyle/>
        <a:p>
          <a:endParaRPr lang="ru-RU"/>
        </a:p>
      </dgm:t>
    </dgm:pt>
    <dgm:pt modelId="{44255798-5A01-4BB2-A8D0-9F3C1EE20002}" type="pres">
      <dgm:prSet presAssocID="{29B05B9F-3AA8-4CCB-8322-789ECA4001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5FE29-9966-4E82-B9F8-AA79400796B9}" type="pres">
      <dgm:prSet presAssocID="{8BCE39D1-1C39-4D32-B92F-C9CC9B79374F}" presName="parentLin" presStyleCnt="0"/>
      <dgm:spPr/>
    </dgm:pt>
    <dgm:pt modelId="{B3F5E86B-0589-4FF1-B130-85FBFEA3A344}" type="pres">
      <dgm:prSet presAssocID="{8BCE39D1-1C39-4D32-B92F-C9CC9B79374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4F598EC-14B3-4BA9-8BDB-C58609655542}" type="pres">
      <dgm:prSet presAssocID="{8BCE39D1-1C39-4D32-B92F-C9CC9B79374F}" presName="parentText" presStyleLbl="node1" presStyleIdx="0" presStyleCnt="1" custScaleY="136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72E27-48EE-44D5-8350-B660364C18E4}" type="pres">
      <dgm:prSet presAssocID="{8BCE39D1-1C39-4D32-B92F-C9CC9B79374F}" presName="negativeSpace" presStyleCnt="0"/>
      <dgm:spPr/>
    </dgm:pt>
    <dgm:pt modelId="{8C591CA5-DA69-4EBE-9034-59CEA34E6D35}" type="pres">
      <dgm:prSet presAssocID="{8BCE39D1-1C39-4D32-B92F-C9CC9B7937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4A4A30-74DC-404D-A1B0-937B84EF4583}" type="presOf" srcId="{8BCE39D1-1C39-4D32-B92F-C9CC9B79374F}" destId="{B3F5E86B-0589-4FF1-B130-85FBFEA3A344}" srcOrd="0" destOrd="0" presId="urn:microsoft.com/office/officeart/2005/8/layout/list1"/>
    <dgm:cxn modelId="{4F179589-3475-41A6-8E7C-51C404CB7328}" srcId="{29B05B9F-3AA8-4CCB-8322-789ECA4001D2}" destId="{8BCE39D1-1C39-4D32-B92F-C9CC9B79374F}" srcOrd="0" destOrd="0" parTransId="{CCF82E32-F86C-42BD-82F1-6F661FDC36DB}" sibTransId="{1E46056E-CC48-421B-BBB0-98BDAE9779FB}"/>
    <dgm:cxn modelId="{506F7E38-615A-4414-864B-C50A97F70792}" type="presOf" srcId="{FE9B9241-7728-4D38-8BDB-72878E1E9999}" destId="{8C591CA5-DA69-4EBE-9034-59CEA34E6D35}" srcOrd="0" destOrd="2" presId="urn:microsoft.com/office/officeart/2005/8/layout/list1"/>
    <dgm:cxn modelId="{FE0FC57F-E773-46F7-80C0-7129988F14D8}" srcId="{8BCE39D1-1C39-4D32-B92F-C9CC9B79374F}" destId="{0B4AFE53-DC41-49C1-980D-87E47D188E10}" srcOrd="1" destOrd="0" parTransId="{6D9E8196-BE96-40B5-8390-C4E14172C32E}" sibTransId="{0D5152A4-6AF9-4F90-AA43-0DF20271BCBE}"/>
    <dgm:cxn modelId="{A76C3392-28AC-4632-B517-9CC3438D90E5}" type="presOf" srcId="{8BCE39D1-1C39-4D32-B92F-C9CC9B79374F}" destId="{E4F598EC-14B3-4BA9-8BDB-C58609655542}" srcOrd="1" destOrd="0" presId="urn:microsoft.com/office/officeart/2005/8/layout/list1"/>
    <dgm:cxn modelId="{96D2F19B-31B2-46EE-88DE-36F7EFF269F3}" type="presOf" srcId="{C03F9EFD-53A1-4F95-95A5-7E0C559E7CB7}" destId="{8C591CA5-DA69-4EBE-9034-59CEA34E6D35}" srcOrd="0" destOrd="0" presId="urn:microsoft.com/office/officeart/2005/8/layout/list1"/>
    <dgm:cxn modelId="{23E59F02-1A09-4472-8897-CFF408DECA52}" type="presOf" srcId="{0B4AFE53-DC41-49C1-980D-87E47D188E10}" destId="{8C591CA5-DA69-4EBE-9034-59CEA34E6D35}" srcOrd="0" destOrd="1" presId="urn:microsoft.com/office/officeart/2005/8/layout/list1"/>
    <dgm:cxn modelId="{3AFCDD17-74D8-45E0-B633-512AD317198F}" srcId="{8BCE39D1-1C39-4D32-B92F-C9CC9B79374F}" destId="{FE9B9241-7728-4D38-8BDB-72878E1E9999}" srcOrd="2" destOrd="0" parTransId="{17409632-CC1F-4ACD-8CC5-09D598EB56C7}" sibTransId="{9E7C3464-FEA9-4D66-B9BA-0A6FC13AAD1B}"/>
    <dgm:cxn modelId="{53E8986B-15DE-461B-BABB-80B64F0AAC86}" type="presOf" srcId="{29B05B9F-3AA8-4CCB-8322-789ECA4001D2}" destId="{44255798-5A01-4BB2-A8D0-9F3C1EE20002}" srcOrd="0" destOrd="0" presId="urn:microsoft.com/office/officeart/2005/8/layout/list1"/>
    <dgm:cxn modelId="{E52A9577-5FDF-484B-A506-AF18BCBBCCB6}" srcId="{8BCE39D1-1C39-4D32-B92F-C9CC9B79374F}" destId="{C03F9EFD-53A1-4F95-95A5-7E0C559E7CB7}" srcOrd="0" destOrd="0" parTransId="{6B762091-38CE-4E0A-B945-0516AE068297}" sibTransId="{F86DC63A-F22A-410F-8B13-F1BA8AA317E9}"/>
    <dgm:cxn modelId="{9D6A9168-8941-4956-B48F-DCD09ECF5937}" type="presParOf" srcId="{44255798-5A01-4BB2-A8D0-9F3C1EE20002}" destId="{B375FE29-9966-4E82-B9F8-AA79400796B9}" srcOrd="0" destOrd="0" presId="urn:microsoft.com/office/officeart/2005/8/layout/list1"/>
    <dgm:cxn modelId="{67C94611-44AF-4337-B220-25418FCEBF05}" type="presParOf" srcId="{B375FE29-9966-4E82-B9F8-AA79400796B9}" destId="{B3F5E86B-0589-4FF1-B130-85FBFEA3A344}" srcOrd="0" destOrd="0" presId="urn:microsoft.com/office/officeart/2005/8/layout/list1"/>
    <dgm:cxn modelId="{FD08F1B2-D4DC-4F45-B844-BF8BAD069D7F}" type="presParOf" srcId="{B375FE29-9966-4E82-B9F8-AA79400796B9}" destId="{E4F598EC-14B3-4BA9-8BDB-C58609655542}" srcOrd="1" destOrd="0" presId="urn:microsoft.com/office/officeart/2005/8/layout/list1"/>
    <dgm:cxn modelId="{0B8A237F-18D0-4AA7-A391-99B913F0E1A1}" type="presParOf" srcId="{44255798-5A01-4BB2-A8D0-9F3C1EE20002}" destId="{79F72E27-48EE-44D5-8350-B660364C18E4}" srcOrd="1" destOrd="0" presId="urn:microsoft.com/office/officeart/2005/8/layout/list1"/>
    <dgm:cxn modelId="{FFD48AC5-EE3D-4BD6-A5CA-9E883698F886}" type="presParOf" srcId="{44255798-5A01-4BB2-A8D0-9F3C1EE20002}" destId="{8C591CA5-DA69-4EBE-9034-59CEA34E6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7751A27-922E-4B9B-A3E8-76DD76FAF74D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A7617D-86E9-4F37-96AB-5507E9F1303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3. Установление правил взаимодействия</a:t>
          </a:r>
          <a:br>
            <a:rPr lang="ru-RU" sz="2400" b="1" dirty="0" smtClean="0"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latin typeface="Arial" pitchFamily="34" charset="0"/>
              <a:cs typeface="Arial" pitchFamily="34" charset="0"/>
            </a:rPr>
            <a:t>    в разных ситуациях: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386D0F2C-FC46-40D7-8801-2312FD9CAA90}" type="parTrans" cxnId="{ABA7FF87-67FC-4476-935F-C551D5C9C7B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9F6AD1B-FFE6-41D3-B982-09CFC3DD33FD}" type="sibTrans" cxnId="{ABA7FF87-67FC-4476-935F-C551D5C9C7B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9E31409-14B3-424E-B1F7-775A65F11DB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создание условий для позитивных, доброжелательных отношений между детьми, в том числе принадлежащими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к разным национально-культурным, религиозным общностям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социальным слоям, а также имеющими различные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(в том числе ограниченные) возможности здоровья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DD9C6A5-411C-4D61-808C-A74A13D06896}" type="parTrans" cxnId="{3899AB9B-9FC8-4863-8FED-D0ABD24F16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6336C54-CB6E-441E-BE16-66D043C6FFE7}" type="sibTrans" cxnId="{3899AB9B-9FC8-4863-8FED-D0ABD24F16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4A4EFD0-823A-428A-A289-5B5066D14B5F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развитие коммуникативных способностей детей, позволяющих разрешать конфликтные ситуации со сверстниками </a:t>
          </a:r>
        </a:p>
      </dgm:t>
    </dgm:pt>
    <dgm:pt modelId="{0A03EB7C-B8E4-40CC-9792-1586BDB2BCC5}" type="parTrans" cxnId="{9FAD78EA-D679-4012-8378-869FF36D9524}">
      <dgm:prSet/>
      <dgm:spPr/>
      <dgm:t>
        <a:bodyPr/>
        <a:lstStyle/>
        <a:p>
          <a:endParaRPr lang="ru-RU"/>
        </a:p>
      </dgm:t>
    </dgm:pt>
    <dgm:pt modelId="{3230255D-4A71-4DBF-BC68-F64AB83AAFDF}" type="sibTrans" cxnId="{9FAD78EA-D679-4012-8378-869FF36D9524}">
      <dgm:prSet/>
      <dgm:spPr/>
      <dgm:t>
        <a:bodyPr/>
        <a:lstStyle/>
        <a:p>
          <a:endParaRPr lang="ru-RU"/>
        </a:p>
      </dgm:t>
    </dgm:pt>
    <dgm:pt modelId="{7FF50F29-205B-47FA-B6EA-9F8895669962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развитие умения детей работать в группе сверстников</a:t>
          </a:r>
        </a:p>
      </dgm:t>
    </dgm:pt>
    <dgm:pt modelId="{41F81871-4B28-4666-925F-9893E442FC13}" type="parTrans" cxnId="{D3759E9C-85F8-4389-84A1-CB19C96B43B3}">
      <dgm:prSet/>
      <dgm:spPr/>
      <dgm:t>
        <a:bodyPr/>
        <a:lstStyle/>
        <a:p>
          <a:endParaRPr lang="ru-RU"/>
        </a:p>
      </dgm:t>
    </dgm:pt>
    <dgm:pt modelId="{D401AB10-402B-4A86-8BC0-254FE592C0F3}" type="sibTrans" cxnId="{D3759E9C-85F8-4389-84A1-CB19C96B43B3}">
      <dgm:prSet/>
      <dgm:spPr/>
      <dgm:t>
        <a:bodyPr/>
        <a:lstStyle/>
        <a:p>
          <a:endParaRPr lang="ru-RU"/>
        </a:p>
      </dgm:t>
    </dgm:pt>
    <dgm:pt modelId="{934C9514-3F4B-4635-AA5E-1D57410045C5}" type="pres">
      <dgm:prSet presAssocID="{F7751A27-922E-4B9B-A3E8-76DD76FAF7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755AF4-D762-4862-BAA6-07F3C1B27A0B}" type="pres">
      <dgm:prSet presAssocID="{31A7617D-86E9-4F37-96AB-5507E9F13034}" presName="parentLin" presStyleCnt="0"/>
      <dgm:spPr/>
    </dgm:pt>
    <dgm:pt modelId="{7C95EB84-7636-455F-80FD-FF0081E883F4}" type="pres">
      <dgm:prSet presAssocID="{31A7617D-86E9-4F37-96AB-5507E9F130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6FA422C-3B6E-4EC5-9889-C82703941076}" type="pres">
      <dgm:prSet presAssocID="{31A7617D-86E9-4F37-96AB-5507E9F13034}" presName="parentText" presStyleLbl="node1" presStyleIdx="0" presStyleCnt="1" custScaleX="126304" custScaleY="772571" custLinFactNeighborY="-66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D849-23B8-4288-A339-0BA565A81B8B}" type="pres">
      <dgm:prSet presAssocID="{31A7617D-86E9-4F37-96AB-5507E9F13034}" presName="negativeSpace" presStyleCnt="0"/>
      <dgm:spPr/>
    </dgm:pt>
    <dgm:pt modelId="{CE5A16E5-A404-4B75-B463-CD63F87FC585}" type="pres">
      <dgm:prSet presAssocID="{31A7617D-86E9-4F37-96AB-5507E9F13034}" presName="childText" presStyleLbl="conFgAcc1" presStyleIdx="0" presStyleCnt="1" custScaleY="172185" custLinFactY="-164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BFFF82-C5A5-403E-86ED-A418FDE9B15B}" type="presOf" srcId="{F7751A27-922E-4B9B-A3E8-76DD76FAF74D}" destId="{934C9514-3F4B-4635-AA5E-1D57410045C5}" srcOrd="0" destOrd="0" presId="urn:microsoft.com/office/officeart/2005/8/layout/list1"/>
    <dgm:cxn modelId="{9FAD78EA-D679-4012-8378-869FF36D9524}" srcId="{31A7617D-86E9-4F37-96AB-5507E9F13034}" destId="{04A4EFD0-823A-428A-A289-5B5066D14B5F}" srcOrd="1" destOrd="0" parTransId="{0A03EB7C-B8E4-40CC-9792-1586BDB2BCC5}" sibTransId="{3230255D-4A71-4DBF-BC68-F64AB83AAFDF}"/>
    <dgm:cxn modelId="{CDC9D461-D9D0-4566-A81D-5B45A385CC34}" type="presOf" srcId="{31A7617D-86E9-4F37-96AB-5507E9F13034}" destId="{7C95EB84-7636-455F-80FD-FF0081E883F4}" srcOrd="0" destOrd="0" presId="urn:microsoft.com/office/officeart/2005/8/layout/list1"/>
    <dgm:cxn modelId="{ABA7FF87-67FC-4476-935F-C551D5C9C7BD}" srcId="{F7751A27-922E-4B9B-A3E8-76DD76FAF74D}" destId="{31A7617D-86E9-4F37-96AB-5507E9F13034}" srcOrd="0" destOrd="0" parTransId="{386D0F2C-FC46-40D7-8801-2312FD9CAA90}" sibTransId="{89F6AD1B-FFE6-41D3-B982-09CFC3DD33FD}"/>
    <dgm:cxn modelId="{087FFF2C-FEF4-414E-85DF-1539EBF750F2}" type="presOf" srcId="{D9E31409-14B3-424E-B1F7-775A65F11DB4}" destId="{CE5A16E5-A404-4B75-B463-CD63F87FC585}" srcOrd="0" destOrd="0" presId="urn:microsoft.com/office/officeart/2005/8/layout/list1"/>
    <dgm:cxn modelId="{5B2E3F97-179C-4363-9F6B-5281FD13971B}" type="presOf" srcId="{31A7617D-86E9-4F37-96AB-5507E9F13034}" destId="{66FA422C-3B6E-4EC5-9889-C82703941076}" srcOrd="1" destOrd="0" presId="urn:microsoft.com/office/officeart/2005/8/layout/list1"/>
    <dgm:cxn modelId="{3899AB9B-9FC8-4863-8FED-D0ABD24F16D0}" srcId="{31A7617D-86E9-4F37-96AB-5507E9F13034}" destId="{D9E31409-14B3-424E-B1F7-775A65F11DB4}" srcOrd="0" destOrd="0" parTransId="{9DD9C6A5-411C-4D61-808C-A74A13D06896}" sibTransId="{36336C54-CB6E-441E-BE16-66D043C6FFE7}"/>
    <dgm:cxn modelId="{50B7C048-CD7F-42D5-9F69-0B6E0A6E9276}" type="presOf" srcId="{7FF50F29-205B-47FA-B6EA-9F8895669962}" destId="{CE5A16E5-A404-4B75-B463-CD63F87FC585}" srcOrd="0" destOrd="2" presId="urn:microsoft.com/office/officeart/2005/8/layout/list1"/>
    <dgm:cxn modelId="{D3759E9C-85F8-4389-84A1-CB19C96B43B3}" srcId="{31A7617D-86E9-4F37-96AB-5507E9F13034}" destId="{7FF50F29-205B-47FA-B6EA-9F8895669962}" srcOrd="2" destOrd="0" parTransId="{41F81871-4B28-4666-925F-9893E442FC13}" sibTransId="{D401AB10-402B-4A86-8BC0-254FE592C0F3}"/>
    <dgm:cxn modelId="{3D578EB3-347C-43BF-A2C7-D399700B5C1C}" type="presOf" srcId="{04A4EFD0-823A-428A-A289-5B5066D14B5F}" destId="{CE5A16E5-A404-4B75-B463-CD63F87FC585}" srcOrd="0" destOrd="1" presId="urn:microsoft.com/office/officeart/2005/8/layout/list1"/>
    <dgm:cxn modelId="{8F5C562E-4D1C-423C-BFD0-B6C07A760E0D}" type="presParOf" srcId="{934C9514-3F4B-4635-AA5E-1D57410045C5}" destId="{0E755AF4-D762-4862-BAA6-07F3C1B27A0B}" srcOrd="0" destOrd="0" presId="urn:microsoft.com/office/officeart/2005/8/layout/list1"/>
    <dgm:cxn modelId="{69B61A35-FC80-469A-8F26-4BB8A3B739D9}" type="presParOf" srcId="{0E755AF4-D762-4862-BAA6-07F3C1B27A0B}" destId="{7C95EB84-7636-455F-80FD-FF0081E883F4}" srcOrd="0" destOrd="0" presId="urn:microsoft.com/office/officeart/2005/8/layout/list1"/>
    <dgm:cxn modelId="{4B1EEC24-42C1-4AA4-835E-22D75C963AED}" type="presParOf" srcId="{0E755AF4-D762-4862-BAA6-07F3C1B27A0B}" destId="{66FA422C-3B6E-4EC5-9889-C82703941076}" srcOrd="1" destOrd="0" presId="urn:microsoft.com/office/officeart/2005/8/layout/list1"/>
    <dgm:cxn modelId="{74EE0BFB-F121-4D16-97CA-94430812A72B}" type="presParOf" srcId="{934C9514-3F4B-4635-AA5E-1D57410045C5}" destId="{5AE9D849-23B8-4288-A339-0BA565A81B8B}" srcOrd="1" destOrd="0" presId="urn:microsoft.com/office/officeart/2005/8/layout/list1"/>
    <dgm:cxn modelId="{141AA031-268F-4849-A7B8-FA54A96356E0}" type="presParOf" srcId="{934C9514-3F4B-4635-AA5E-1D57410045C5}" destId="{CE5A16E5-A404-4B75-B463-CD63F87FC5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B261475-2328-49FC-A285-C7123FDEAD61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16402C5-2A88-446A-8C83-C804095834E8}">
      <dgm:prSet custT="1"/>
      <dgm:spPr/>
      <dgm:t>
        <a:bodyPr/>
        <a:lstStyle/>
        <a:p>
          <a:pPr rtl="0"/>
          <a:r>
            <a:rPr lang="ru-RU" sz="2200" b="1" dirty="0" smtClean="0">
              <a:latin typeface="Arial" pitchFamily="34" charset="0"/>
              <a:cs typeface="Arial" pitchFamily="34" charset="0"/>
            </a:rPr>
            <a:t>4. Построение  вариативного развивающего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образования, ориентированного на зону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ближайшего развития каждого ребёнка, через: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693C228-1A1B-4556-ACF8-A0C5AB0B2F7C}" type="par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A29014-839A-4E47-AAFB-A5F7E06BA25B}" type="sib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4F4F545-5162-4FAD-86CA-BA10DBEC17D5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создание условий для овладения культурными средствами деятельности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A59EEF7-8910-442B-AF3A-17ACB8FDC634}" type="parTrans" cxnId="{65DD0DD6-DE2F-440D-86C6-E89BE561E1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548AE1-4EE7-4F88-8134-6BC422A78792}" type="sibTrans" cxnId="{65DD0DD6-DE2F-440D-86C6-E89BE561E1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79C324-7F37-4C61-8E1A-88B53B2D8D92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 – эстетического развития детей</a:t>
          </a:r>
        </a:p>
      </dgm:t>
    </dgm:pt>
    <dgm:pt modelId="{7258272B-7C26-418A-885F-D24BE06B89ED}" type="parTrans" cxnId="{F2A35E34-F7C1-4C95-B728-15971A7E5BB3}">
      <dgm:prSet/>
      <dgm:spPr/>
      <dgm:t>
        <a:bodyPr/>
        <a:lstStyle/>
        <a:p>
          <a:endParaRPr lang="ru-RU"/>
        </a:p>
      </dgm:t>
    </dgm:pt>
    <dgm:pt modelId="{48452181-2796-4D3F-B300-A3BD8846CA08}" type="sibTrans" cxnId="{F2A35E34-F7C1-4C95-B728-15971A7E5BB3}">
      <dgm:prSet/>
      <dgm:spPr/>
      <dgm:t>
        <a:bodyPr/>
        <a:lstStyle/>
        <a:p>
          <a:endParaRPr lang="ru-RU"/>
        </a:p>
      </dgm:t>
    </dgm:pt>
    <dgm:pt modelId="{D4F6C797-662B-4E3E-A2BA-24414AA19D0C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поддержку спонтанной игры детей, её обогащение,  обеспечение игрового времени и пространства</a:t>
          </a:r>
        </a:p>
      </dgm:t>
    </dgm:pt>
    <dgm:pt modelId="{292C1B35-0546-43F1-BB29-5AE764CD9590}" type="parTrans" cxnId="{6544B4C7-A792-4B45-9E2E-FD4F6D5A4B68}">
      <dgm:prSet/>
      <dgm:spPr/>
      <dgm:t>
        <a:bodyPr/>
        <a:lstStyle/>
        <a:p>
          <a:endParaRPr lang="ru-RU"/>
        </a:p>
      </dgm:t>
    </dgm:pt>
    <dgm:pt modelId="{F6B42832-8829-45E7-9729-252F5288DE11}" type="sibTrans" cxnId="{6544B4C7-A792-4B45-9E2E-FD4F6D5A4B68}">
      <dgm:prSet/>
      <dgm:spPr/>
      <dgm:t>
        <a:bodyPr/>
        <a:lstStyle/>
        <a:p>
          <a:endParaRPr lang="ru-RU"/>
        </a:p>
      </dgm:t>
    </dgm:pt>
    <dgm:pt modelId="{D75C4143-07B5-410B-93E1-BD07B70D18AF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оценку индивидуального развития детей</a:t>
          </a:r>
        </a:p>
      </dgm:t>
    </dgm:pt>
    <dgm:pt modelId="{B3FB472B-5182-46EE-9972-911272712248}" type="parTrans" cxnId="{0BBD20FE-1930-41C0-8EA2-59A22E117E1A}">
      <dgm:prSet/>
      <dgm:spPr/>
      <dgm:t>
        <a:bodyPr/>
        <a:lstStyle/>
        <a:p>
          <a:endParaRPr lang="ru-RU"/>
        </a:p>
      </dgm:t>
    </dgm:pt>
    <dgm:pt modelId="{7426411B-12BE-4CB6-99DD-982DF6F18FAE}" type="sibTrans" cxnId="{0BBD20FE-1930-41C0-8EA2-59A22E117E1A}">
      <dgm:prSet/>
      <dgm:spPr/>
      <dgm:t>
        <a:bodyPr/>
        <a:lstStyle/>
        <a:p>
          <a:endParaRPr lang="ru-RU"/>
        </a:p>
      </dgm:t>
    </dgm:pt>
    <dgm:pt modelId="{827533A5-631D-4D3F-B5C8-F3D6215B3CF9}" type="pres">
      <dgm:prSet presAssocID="{BB261475-2328-49FC-A285-C7123FDEAD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6C4AA-B9C2-47BD-9223-D1396BA397AC}" type="pres">
      <dgm:prSet presAssocID="{B16402C5-2A88-446A-8C83-C804095834E8}" presName="parentLin" presStyleCnt="0"/>
      <dgm:spPr/>
    </dgm:pt>
    <dgm:pt modelId="{D5A856A6-00AC-4974-8B8F-79E99F28A7C7}" type="pres">
      <dgm:prSet presAssocID="{B16402C5-2A88-446A-8C83-C804095834E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3D897D5-5585-4EC1-ACE3-1199B3CC0F78}" type="pres">
      <dgm:prSet presAssocID="{B16402C5-2A88-446A-8C83-C804095834E8}" presName="parentText" presStyleLbl="node1" presStyleIdx="0" presStyleCnt="1" custScaleX="131460" custScaleY="58565" custLinFactNeighborY="-14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C26E-3DAB-4C96-9ABF-EB05A09E4AA7}" type="pres">
      <dgm:prSet presAssocID="{B16402C5-2A88-446A-8C83-C804095834E8}" presName="negativeSpace" presStyleCnt="0"/>
      <dgm:spPr/>
    </dgm:pt>
    <dgm:pt modelId="{CC86588E-0D6B-4890-B8CD-3D28DDE4CDE1}" type="pres">
      <dgm:prSet presAssocID="{B16402C5-2A88-446A-8C83-C804095834E8}" presName="childText" presStyleLbl="conFgAcc1" presStyleIdx="0" presStyleCnt="1" custScaleY="9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DAD4A-4AC5-4914-BE0E-FEF8686E7BFE}" type="presOf" srcId="{3479C324-7F37-4C61-8E1A-88B53B2D8D92}" destId="{CC86588E-0D6B-4890-B8CD-3D28DDE4CDE1}" srcOrd="0" destOrd="1" presId="urn:microsoft.com/office/officeart/2005/8/layout/list1"/>
    <dgm:cxn modelId="{ABE1689A-5523-4FE6-A380-FA92A56940DF}" type="presOf" srcId="{B16402C5-2A88-446A-8C83-C804095834E8}" destId="{53D897D5-5585-4EC1-ACE3-1199B3CC0F78}" srcOrd="1" destOrd="0" presId="urn:microsoft.com/office/officeart/2005/8/layout/list1"/>
    <dgm:cxn modelId="{65DD0DD6-DE2F-440D-86C6-E89BE561E130}" srcId="{B16402C5-2A88-446A-8C83-C804095834E8}" destId="{94F4F545-5162-4FAD-86CA-BA10DBEC17D5}" srcOrd="0" destOrd="0" parTransId="{CA59EEF7-8910-442B-AF3A-17ACB8FDC634}" sibTransId="{C0548AE1-4EE7-4F88-8134-6BC422A78792}"/>
    <dgm:cxn modelId="{0BBD20FE-1930-41C0-8EA2-59A22E117E1A}" srcId="{B16402C5-2A88-446A-8C83-C804095834E8}" destId="{D75C4143-07B5-410B-93E1-BD07B70D18AF}" srcOrd="3" destOrd="0" parTransId="{B3FB472B-5182-46EE-9972-911272712248}" sibTransId="{7426411B-12BE-4CB6-99DD-982DF6F18FAE}"/>
    <dgm:cxn modelId="{6544B4C7-A792-4B45-9E2E-FD4F6D5A4B68}" srcId="{B16402C5-2A88-446A-8C83-C804095834E8}" destId="{D4F6C797-662B-4E3E-A2BA-24414AA19D0C}" srcOrd="2" destOrd="0" parTransId="{292C1B35-0546-43F1-BB29-5AE764CD9590}" sibTransId="{F6B42832-8829-45E7-9729-252F5288DE11}"/>
    <dgm:cxn modelId="{A8578C59-4639-4CAB-AC9F-9663064E4C53}" type="presOf" srcId="{B16402C5-2A88-446A-8C83-C804095834E8}" destId="{D5A856A6-00AC-4974-8B8F-79E99F28A7C7}" srcOrd="0" destOrd="0" presId="urn:microsoft.com/office/officeart/2005/8/layout/list1"/>
    <dgm:cxn modelId="{F2A35E34-F7C1-4C95-B728-15971A7E5BB3}" srcId="{B16402C5-2A88-446A-8C83-C804095834E8}" destId="{3479C324-7F37-4C61-8E1A-88B53B2D8D92}" srcOrd="1" destOrd="0" parTransId="{7258272B-7C26-418A-885F-D24BE06B89ED}" sibTransId="{48452181-2796-4D3F-B300-A3BD8846CA08}"/>
    <dgm:cxn modelId="{C1451EE7-131D-4E5A-9F50-5B874526532F}" type="presOf" srcId="{BB261475-2328-49FC-A285-C7123FDEAD61}" destId="{827533A5-631D-4D3F-B5C8-F3D6215B3CF9}" srcOrd="0" destOrd="0" presId="urn:microsoft.com/office/officeart/2005/8/layout/list1"/>
    <dgm:cxn modelId="{3AD496A1-864E-4EA9-8AD3-23B574371099}" srcId="{BB261475-2328-49FC-A285-C7123FDEAD61}" destId="{B16402C5-2A88-446A-8C83-C804095834E8}" srcOrd="0" destOrd="0" parTransId="{E693C228-1A1B-4556-ACF8-A0C5AB0B2F7C}" sibTransId="{91A29014-839A-4E47-AAFB-A5F7E06BA25B}"/>
    <dgm:cxn modelId="{5978F911-86B0-4C46-98CC-FD562E330485}" type="presOf" srcId="{D75C4143-07B5-410B-93E1-BD07B70D18AF}" destId="{CC86588E-0D6B-4890-B8CD-3D28DDE4CDE1}" srcOrd="0" destOrd="3" presId="urn:microsoft.com/office/officeart/2005/8/layout/list1"/>
    <dgm:cxn modelId="{FA0CF5B1-6A72-4370-B32C-A254A49EF488}" type="presOf" srcId="{94F4F545-5162-4FAD-86CA-BA10DBEC17D5}" destId="{CC86588E-0D6B-4890-B8CD-3D28DDE4CDE1}" srcOrd="0" destOrd="0" presId="urn:microsoft.com/office/officeart/2005/8/layout/list1"/>
    <dgm:cxn modelId="{DBC8695A-86A0-4BCB-8BED-42F5EF286ED0}" type="presOf" srcId="{D4F6C797-662B-4E3E-A2BA-24414AA19D0C}" destId="{CC86588E-0D6B-4890-B8CD-3D28DDE4CDE1}" srcOrd="0" destOrd="2" presId="urn:microsoft.com/office/officeart/2005/8/layout/list1"/>
    <dgm:cxn modelId="{BE51F7AC-B2B9-4613-AB3F-CF58A67961DC}" type="presParOf" srcId="{827533A5-631D-4D3F-B5C8-F3D6215B3CF9}" destId="{D376C4AA-B9C2-47BD-9223-D1396BA397AC}" srcOrd="0" destOrd="0" presId="urn:microsoft.com/office/officeart/2005/8/layout/list1"/>
    <dgm:cxn modelId="{B16576D2-73FD-401E-A1FE-B038B0BD6B59}" type="presParOf" srcId="{D376C4AA-B9C2-47BD-9223-D1396BA397AC}" destId="{D5A856A6-00AC-4974-8B8F-79E99F28A7C7}" srcOrd="0" destOrd="0" presId="urn:microsoft.com/office/officeart/2005/8/layout/list1"/>
    <dgm:cxn modelId="{333937D2-5721-4D11-B78F-1E15F9C8AE6C}" type="presParOf" srcId="{D376C4AA-B9C2-47BD-9223-D1396BA397AC}" destId="{53D897D5-5585-4EC1-ACE3-1199B3CC0F78}" srcOrd="1" destOrd="0" presId="urn:microsoft.com/office/officeart/2005/8/layout/list1"/>
    <dgm:cxn modelId="{24E8400E-906F-4705-98A2-97CD1A3BA8AC}" type="presParOf" srcId="{827533A5-631D-4D3F-B5C8-F3D6215B3CF9}" destId="{8483C26E-3DAB-4C96-9ABF-EB05A09E4AA7}" srcOrd="1" destOrd="0" presId="urn:microsoft.com/office/officeart/2005/8/layout/list1"/>
    <dgm:cxn modelId="{085F0538-685D-4B8A-9080-26B8EAAE8B5C}" type="presParOf" srcId="{827533A5-631D-4D3F-B5C8-F3D6215B3CF9}" destId="{CC86588E-0D6B-4890-B8CD-3D28DDE4CD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B261475-2328-49FC-A285-C7123FDEAD61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16402C5-2A88-446A-8C83-C804095834E8}">
      <dgm:prSet custT="1"/>
      <dgm:spPr/>
      <dgm:t>
        <a:bodyPr/>
        <a:lstStyle/>
        <a:p>
          <a:pPr rtl="0"/>
          <a:r>
            <a:rPr lang="ru-RU" sz="2200" b="1" dirty="0" smtClean="0">
              <a:latin typeface="Arial" pitchFamily="34" charset="0"/>
              <a:cs typeface="Arial" pitchFamily="34" charset="0"/>
            </a:rPr>
            <a:t>5. Взаимодействие с родителями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по вопросам образования ребёнка,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непосредственного вовлечения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их в образовательную деятельность,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в том числе посредством создания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образовательных проектов совместно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с семьёй на основе выявления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потребностей и поддержки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образовательных инициатив семьи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693C228-1A1B-4556-ACF8-A0C5AB0B2F7C}" type="par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A29014-839A-4E47-AAFB-A5F7E06BA25B}" type="sib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7533A5-631D-4D3F-B5C8-F3D6215B3CF9}" type="pres">
      <dgm:prSet presAssocID="{BB261475-2328-49FC-A285-C7123FDEAD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6C4AA-B9C2-47BD-9223-D1396BA397AC}" type="pres">
      <dgm:prSet presAssocID="{B16402C5-2A88-446A-8C83-C804095834E8}" presName="parentLin" presStyleCnt="0"/>
      <dgm:spPr/>
    </dgm:pt>
    <dgm:pt modelId="{D5A856A6-00AC-4974-8B8F-79E99F28A7C7}" type="pres">
      <dgm:prSet presAssocID="{B16402C5-2A88-446A-8C83-C804095834E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3D897D5-5585-4EC1-ACE3-1199B3CC0F78}" type="pres">
      <dgm:prSet presAssocID="{B16402C5-2A88-446A-8C83-C804095834E8}" presName="parentText" presStyleLbl="node1" presStyleIdx="0" presStyleCnt="1" custScaleX="116070" custScaleY="180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C26E-3DAB-4C96-9ABF-EB05A09E4AA7}" type="pres">
      <dgm:prSet presAssocID="{B16402C5-2A88-446A-8C83-C804095834E8}" presName="negativeSpace" presStyleCnt="0"/>
      <dgm:spPr/>
    </dgm:pt>
    <dgm:pt modelId="{CC86588E-0D6B-4890-B8CD-3D28DDE4CDE1}" type="pres">
      <dgm:prSet presAssocID="{B16402C5-2A88-446A-8C83-C804095834E8}" presName="childText" presStyleLbl="conFgAcc1" presStyleIdx="0" presStyleCnt="1" custScaleY="9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496A1-864E-4EA9-8AD3-23B574371099}" srcId="{BB261475-2328-49FC-A285-C7123FDEAD61}" destId="{B16402C5-2A88-446A-8C83-C804095834E8}" srcOrd="0" destOrd="0" parTransId="{E693C228-1A1B-4556-ACF8-A0C5AB0B2F7C}" sibTransId="{91A29014-839A-4E47-AAFB-A5F7E06BA25B}"/>
    <dgm:cxn modelId="{44163633-38C0-4F43-9BBC-E09D35B00F61}" type="presOf" srcId="{B16402C5-2A88-446A-8C83-C804095834E8}" destId="{53D897D5-5585-4EC1-ACE3-1199B3CC0F78}" srcOrd="1" destOrd="0" presId="urn:microsoft.com/office/officeart/2005/8/layout/list1"/>
    <dgm:cxn modelId="{DE992B86-81A7-4EFA-9639-A09B0FCCE065}" type="presOf" srcId="{BB261475-2328-49FC-A285-C7123FDEAD61}" destId="{827533A5-631D-4D3F-B5C8-F3D6215B3CF9}" srcOrd="0" destOrd="0" presId="urn:microsoft.com/office/officeart/2005/8/layout/list1"/>
    <dgm:cxn modelId="{F0DE13CB-B645-4BC7-86C4-EE8370182506}" type="presOf" srcId="{B16402C5-2A88-446A-8C83-C804095834E8}" destId="{D5A856A6-00AC-4974-8B8F-79E99F28A7C7}" srcOrd="0" destOrd="0" presId="urn:microsoft.com/office/officeart/2005/8/layout/list1"/>
    <dgm:cxn modelId="{4B5B0782-6F6F-46BF-8469-45B117286C3F}" type="presParOf" srcId="{827533A5-631D-4D3F-B5C8-F3D6215B3CF9}" destId="{D376C4AA-B9C2-47BD-9223-D1396BA397AC}" srcOrd="0" destOrd="0" presId="urn:microsoft.com/office/officeart/2005/8/layout/list1"/>
    <dgm:cxn modelId="{4CE010E8-10C8-4349-B234-09391F571070}" type="presParOf" srcId="{D376C4AA-B9C2-47BD-9223-D1396BA397AC}" destId="{D5A856A6-00AC-4974-8B8F-79E99F28A7C7}" srcOrd="0" destOrd="0" presId="urn:microsoft.com/office/officeart/2005/8/layout/list1"/>
    <dgm:cxn modelId="{0A20CACF-ADA3-4951-A9FA-D772A58CF9E9}" type="presParOf" srcId="{D376C4AA-B9C2-47BD-9223-D1396BA397AC}" destId="{53D897D5-5585-4EC1-ACE3-1199B3CC0F78}" srcOrd="1" destOrd="0" presId="urn:microsoft.com/office/officeart/2005/8/layout/list1"/>
    <dgm:cxn modelId="{0C4EB70B-72BD-4775-AB41-6043397AFB77}" type="presParOf" srcId="{827533A5-631D-4D3F-B5C8-F3D6215B3CF9}" destId="{8483C26E-3DAB-4C96-9ABF-EB05A09E4AA7}" srcOrd="1" destOrd="0" presId="urn:microsoft.com/office/officeart/2005/8/layout/list1"/>
    <dgm:cxn modelId="{6F3EC721-8769-470F-B98E-67EED3D5B6C3}" type="presParOf" srcId="{827533A5-631D-4D3F-B5C8-F3D6215B3CF9}" destId="{CC86588E-0D6B-4890-B8CD-3D28DDE4CD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профессионального развития педагогических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руководящих работников, в том числе их дополнительного профессионального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консультативной поддержки педагогических работников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родителей по вопросам образования и охраны здоровья детей, в том числе инклюзивного образования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случае его организации)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C19EA65-5700-4B90-828D-3F71525C818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организационно-методического сопровождения процесса реализации Программы, в том числе во взаимодействии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со сверстниками и взрослыми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359EB2E-6BC8-49AE-B0DC-9A242122A9B2}" type="par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F1F4CC-494C-4548-B452-34E63E8DC48A}" type="sib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3" custScaleY="37609" custLinFactY="-78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  <dgm:t>
        <a:bodyPr/>
        <a:lstStyle/>
        <a:p>
          <a:endParaRPr lang="ru-RU"/>
        </a:p>
      </dgm:t>
    </dgm:pt>
    <dgm:pt modelId="{95E8164F-0FC5-4B0A-B240-BAE9E037B574}" type="pres">
      <dgm:prSet presAssocID="{E2CE9803-EEB4-4B45-BE90-4581E6B8FA7E}" presName="parentText" presStyleLbl="node1" presStyleIdx="1" presStyleCnt="3" custScaleY="49515" custLinFactNeighborY="-67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974D-102B-42A2-8CF6-16908AB0FE90}" type="pres">
      <dgm:prSet presAssocID="{DA5510EB-54D6-4492-B702-265722EE2B11}" presName="spacer" presStyleCnt="0"/>
      <dgm:spPr/>
      <dgm:t>
        <a:bodyPr/>
        <a:lstStyle/>
        <a:p>
          <a:endParaRPr lang="ru-RU"/>
        </a:p>
      </dgm:t>
    </dgm:pt>
    <dgm:pt modelId="{5E8EE8BB-A1C3-4635-BBDA-F8084FD05C55}" type="pres">
      <dgm:prSet presAssocID="{BC19EA65-5700-4B90-828D-3F71525C8185}" presName="parentText" presStyleLbl="node1" presStyleIdx="2" presStyleCnt="3" custScaleY="36183" custLinFactNeighborY="1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387C1-638A-4A96-B53A-6B6363C77382}" type="presOf" srcId="{BC19EA65-5700-4B90-828D-3F71525C8185}" destId="{5E8EE8BB-A1C3-4635-BBDA-F8084FD05C55}" srcOrd="0" destOrd="0" presId="urn:microsoft.com/office/officeart/2005/8/layout/vList2"/>
    <dgm:cxn modelId="{739A6F4C-8134-4E78-80AB-C81B42942C35}" srcId="{2CE489FF-8FA9-4561-919F-DECAA878FA33}" destId="{BC19EA65-5700-4B90-828D-3F71525C8185}" srcOrd="2" destOrd="0" parTransId="{A359EB2E-6BC8-49AE-B0DC-9A242122A9B2}" sibTransId="{B6F1F4CC-494C-4548-B452-34E63E8DC48A}"/>
    <dgm:cxn modelId="{D8CCCDB8-0210-4428-9C7C-9CAB3715CCEE}" type="presOf" srcId="{69D2637F-4D59-4AA0-8CFD-BCA356C887BB}" destId="{C5AA75A4-B335-4BE6-8784-F72F3DCED5BA}" srcOrd="0" destOrd="0" presId="urn:microsoft.com/office/officeart/2005/8/layout/vList2"/>
    <dgm:cxn modelId="{462C5626-444A-44FB-A9BB-2D41C64AFC15}" type="presOf" srcId="{2CE489FF-8FA9-4561-919F-DECAA878FA33}" destId="{D0F156AC-E6A3-4318-96AD-E3DDC5444F37}" srcOrd="0" destOrd="0" presId="urn:microsoft.com/office/officeart/2005/8/layout/vList2"/>
    <dgm:cxn modelId="{8F0A6144-017A-4BFD-879E-A6BADE381B07}" type="presOf" srcId="{E2CE9803-EEB4-4B45-BE90-4581E6B8FA7E}" destId="{95E8164F-0FC5-4B0A-B240-BAE9E037B574}" srcOrd="0" destOrd="0" presId="urn:microsoft.com/office/officeart/2005/8/layout/vList2"/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F04929F0-4A26-43E3-9DF2-2D6344F6D3F7}" type="presParOf" srcId="{D0F156AC-E6A3-4318-96AD-E3DDC5444F37}" destId="{C5AA75A4-B335-4BE6-8784-F72F3DCED5BA}" srcOrd="0" destOrd="0" presId="urn:microsoft.com/office/officeart/2005/8/layout/vList2"/>
    <dgm:cxn modelId="{F4E4DB09-EA4B-4F33-824D-41A3E8855D89}" type="presParOf" srcId="{D0F156AC-E6A3-4318-96AD-E3DDC5444F37}" destId="{B959925E-BB24-450C-91EA-6BBFB500BE81}" srcOrd="1" destOrd="0" presId="urn:microsoft.com/office/officeart/2005/8/layout/vList2"/>
    <dgm:cxn modelId="{7847C956-50D7-478A-8A70-2584E8D5EF3D}" type="presParOf" srcId="{D0F156AC-E6A3-4318-96AD-E3DDC5444F37}" destId="{95E8164F-0FC5-4B0A-B240-BAE9E037B574}" srcOrd="2" destOrd="0" presId="urn:microsoft.com/office/officeart/2005/8/layout/vList2"/>
    <dgm:cxn modelId="{65B7A1A9-B1C5-4668-B1AA-F86684CD54E2}" type="presParOf" srcId="{D0F156AC-E6A3-4318-96AD-E3DDC5444F37}" destId="{B9DA974D-102B-42A2-8CF6-16908AB0FE90}" srcOrd="3" destOrd="0" presId="urn:microsoft.com/office/officeart/2005/8/layout/vList2"/>
    <dgm:cxn modelId="{CB5E69A1-6243-4A29-8732-AD082C68244B}" type="presParOf" srcId="{D0F156AC-E6A3-4318-96AD-E3DDC5444F37}" destId="{5E8EE8BB-A1C3-4635-BBDA-F8084FD05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коррекционной работы с детьми с ОВЗ в группах комбинированной направленности должны создаваться условия в соответствии с перечнем и планом реализации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индивидуально ориентированных коррекционных мероприятий</a:t>
          </a:r>
          <a:endParaRPr lang="ru-RU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Работа с детьми-инвалидами, осваивающими Программу, должна учитывать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индивидуальную программу реабилитации</a:t>
          </a:r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инвалида</a:t>
          </a:r>
          <a:endParaRPr lang="ru-RU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2" custScaleY="47648" custLinFactY="-162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  <dgm:t>
        <a:bodyPr/>
        <a:lstStyle/>
        <a:p>
          <a:endParaRPr lang="ru-RU"/>
        </a:p>
      </dgm:t>
    </dgm:pt>
    <dgm:pt modelId="{95E8164F-0FC5-4B0A-B240-BAE9E037B574}" type="pres">
      <dgm:prSet presAssocID="{E2CE9803-EEB4-4B45-BE90-4581E6B8FA7E}" presName="parentText" presStyleLbl="node1" presStyleIdx="1" presStyleCnt="2" custScaleY="53728" custLinFactNeighborY="-2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C14A4A0F-0ACC-4E63-9AFA-5B3CFB19633F}" type="presOf" srcId="{69D2637F-4D59-4AA0-8CFD-BCA356C887BB}" destId="{C5AA75A4-B335-4BE6-8784-F72F3DCED5BA}" srcOrd="0" destOrd="0" presId="urn:microsoft.com/office/officeart/2005/8/layout/vList2"/>
    <dgm:cxn modelId="{68024168-6969-47FC-A73B-25B02FB3EA5C}" type="presOf" srcId="{E2CE9803-EEB4-4B45-BE90-4581E6B8FA7E}" destId="{95E8164F-0FC5-4B0A-B240-BAE9E037B574}" srcOrd="0" destOrd="0" presId="urn:microsoft.com/office/officeart/2005/8/layout/vList2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6DF4ABB4-C944-40AE-84FA-DA372C6E208E}" type="presOf" srcId="{2CE489FF-8FA9-4561-919F-DECAA878FA33}" destId="{D0F156AC-E6A3-4318-96AD-E3DDC5444F37}" srcOrd="0" destOrd="0" presId="urn:microsoft.com/office/officeart/2005/8/layout/vList2"/>
    <dgm:cxn modelId="{1BFF87B0-DD24-4A6F-886B-B520DF95D790}" type="presParOf" srcId="{D0F156AC-E6A3-4318-96AD-E3DDC5444F37}" destId="{C5AA75A4-B335-4BE6-8784-F72F3DCED5BA}" srcOrd="0" destOrd="0" presId="urn:microsoft.com/office/officeart/2005/8/layout/vList2"/>
    <dgm:cxn modelId="{FC38E92E-A43C-4D19-8E31-89F7874379FF}" type="presParOf" srcId="{D0F156AC-E6A3-4318-96AD-E3DDC5444F37}" destId="{B959925E-BB24-450C-91EA-6BBFB500BE81}" srcOrd="1" destOrd="0" presId="urn:microsoft.com/office/officeart/2005/8/layout/vList2"/>
    <dgm:cxn modelId="{0B9DE4BF-B1E2-4200-94BC-C12B3715FB1B}" type="presParOf" srcId="{D0F156AC-E6A3-4318-96AD-E3DDC5444F37}" destId="{95E8164F-0FC5-4B0A-B240-BAE9E037B5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предоставления информации о Программе семье и всем заинтересованным лицам, вовлечённым в образовательную деятельность, а также широкой общественности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взрослых по поиску и использованию материалов, обеспечивающих реализацию Программы, в том числе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информационной среде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C19EA65-5700-4B90-828D-3F71525C818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обсуждения с родителями детей вопросов, связанных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с реализацией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359EB2E-6BC8-49AE-B0DC-9A242122A9B2}" type="par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F1F4CC-494C-4548-B452-34E63E8DC48A}" type="sib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3" custScaleY="99533" custLinFactY="-78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</dgm:pt>
    <dgm:pt modelId="{95E8164F-0FC5-4B0A-B240-BAE9E037B574}" type="pres">
      <dgm:prSet presAssocID="{E2CE9803-EEB4-4B45-BE90-4581E6B8FA7E}" presName="parentText" presStyleLbl="node1" presStyleIdx="1" presStyleCnt="3" custScaleY="99952" custLinFactNeighborY="29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974D-102B-42A2-8CF6-16908AB0FE90}" type="pres">
      <dgm:prSet presAssocID="{DA5510EB-54D6-4492-B702-265722EE2B11}" presName="spacer" presStyleCnt="0"/>
      <dgm:spPr/>
    </dgm:pt>
    <dgm:pt modelId="{5E8EE8BB-A1C3-4635-BBDA-F8084FD05C55}" type="pres">
      <dgm:prSet presAssocID="{BC19EA65-5700-4B90-828D-3F71525C8185}" presName="parentText" presStyleLbl="node1" presStyleIdx="2" presStyleCnt="3" custScaleY="97373" custLinFactY="82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A6F4C-8134-4E78-80AB-C81B42942C35}" srcId="{2CE489FF-8FA9-4561-919F-DECAA878FA33}" destId="{BC19EA65-5700-4B90-828D-3F71525C8185}" srcOrd="2" destOrd="0" parTransId="{A359EB2E-6BC8-49AE-B0DC-9A242122A9B2}" sibTransId="{B6F1F4CC-494C-4548-B452-34E63E8DC48A}"/>
    <dgm:cxn modelId="{4A39C44E-02B6-4AEF-B80C-A48F32E6F454}" type="presOf" srcId="{E2CE9803-EEB4-4B45-BE90-4581E6B8FA7E}" destId="{95E8164F-0FC5-4B0A-B240-BAE9E037B574}" srcOrd="0" destOrd="0" presId="urn:microsoft.com/office/officeart/2005/8/layout/vList2"/>
    <dgm:cxn modelId="{A5C8D2E6-91E9-43B2-ACD5-600E8F4BC39A}" type="presOf" srcId="{69D2637F-4D59-4AA0-8CFD-BCA356C887BB}" destId="{C5AA75A4-B335-4BE6-8784-F72F3DCED5BA}" srcOrd="0" destOrd="0" presId="urn:microsoft.com/office/officeart/2005/8/layout/vList2"/>
    <dgm:cxn modelId="{4AFC2ADE-F76A-44B0-AF94-ED67C943447D}" type="presOf" srcId="{2CE489FF-8FA9-4561-919F-DECAA878FA33}" destId="{D0F156AC-E6A3-4318-96AD-E3DDC5444F37}" srcOrd="0" destOrd="0" presId="urn:microsoft.com/office/officeart/2005/8/layout/vList2"/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40FBA571-0D15-4974-BAB3-F42303921BB9}" type="presOf" srcId="{BC19EA65-5700-4B90-828D-3F71525C8185}" destId="{5E8EE8BB-A1C3-4635-BBDA-F8084FD05C55}" srcOrd="0" destOrd="0" presId="urn:microsoft.com/office/officeart/2005/8/layout/vList2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D0E92951-2707-410B-BD17-A21949F86F41}" type="presParOf" srcId="{D0F156AC-E6A3-4318-96AD-E3DDC5444F37}" destId="{C5AA75A4-B335-4BE6-8784-F72F3DCED5BA}" srcOrd="0" destOrd="0" presId="urn:microsoft.com/office/officeart/2005/8/layout/vList2"/>
    <dgm:cxn modelId="{4BB32124-1815-4CEF-A160-8C5EE913FD34}" type="presParOf" srcId="{D0F156AC-E6A3-4318-96AD-E3DDC5444F37}" destId="{B959925E-BB24-450C-91EA-6BBFB500BE81}" srcOrd="1" destOrd="0" presId="urn:microsoft.com/office/officeart/2005/8/layout/vList2"/>
    <dgm:cxn modelId="{23E3645A-A26E-4114-A6F6-F4DBE785C719}" type="presParOf" srcId="{D0F156AC-E6A3-4318-96AD-E3DDC5444F37}" destId="{95E8164F-0FC5-4B0A-B240-BAE9E037B574}" srcOrd="2" destOrd="0" presId="urn:microsoft.com/office/officeart/2005/8/layout/vList2"/>
    <dgm:cxn modelId="{E648C5BC-9599-4D4F-A8A3-36B273CE02B1}" type="presParOf" srcId="{D0F156AC-E6A3-4318-96AD-E3DDC5444F37}" destId="{B9DA974D-102B-42A2-8CF6-16908AB0FE90}" srcOrd="3" destOrd="0" presId="urn:microsoft.com/office/officeart/2005/8/layout/vList2"/>
    <dgm:cxn modelId="{6002F7A8-53CF-4ABF-9A46-2D66F05A9BAA}" type="presParOf" srcId="{D0F156AC-E6A3-4318-96AD-E3DDC5444F37}" destId="{5E8EE8BB-A1C3-4635-BBDA-F8084FD05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BE45D8C-F9E0-4FEE-98FC-19FA037B6256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26D271-8480-4394-9A65-C47CD6E302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Максимальную реализацию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образовательного потенциала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пространства: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3878342-956C-4782-9714-036B43B030A6}" type="par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BB186-0D2B-40A5-B6C5-D635D5EDC3A2}" type="sib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0AD14B-B905-4073-8EA0-42FCFA3A85FB}">
      <dgm:prSet/>
      <dgm:spPr/>
      <dgm:t>
        <a:bodyPr/>
        <a:lstStyle/>
        <a:p>
          <a:pPr rtl="0"/>
          <a:r>
            <a:rPr lang="ru-RU" u="none" dirty="0" smtClean="0">
              <a:latin typeface="Arial" pitchFamily="34" charset="0"/>
              <a:cs typeface="Arial" pitchFamily="34" charset="0"/>
            </a:rPr>
            <a:t>Организации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FD7CA9-D9D0-4CD2-97EE-69454CCA3C07}" type="par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33535A-8601-4A96-90B6-59E82A147742}" type="sib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A6148D2-AA89-4C0C-AE7C-786FBF88A92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Группы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13DC1A8-14BC-4080-9136-3C4979A841A4}" type="parTrans" cxnId="{AE0FEEB3-A6E0-4BE9-A230-3E06C5CA1113}">
      <dgm:prSet/>
      <dgm:spPr/>
    </dgm:pt>
    <dgm:pt modelId="{E5980AE6-2EAB-4A79-BDF4-AB59CB32AD30}" type="sibTrans" cxnId="{AE0FEEB3-A6E0-4BE9-A230-3E06C5CA1113}">
      <dgm:prSet/>
      <dgm:spPr/>
    </dgm:pt>
    <dgm:pt modelId="{7B78B86A-769A-4BC9-B3C9-CB426DC4758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территории, приспособленной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для реализации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05DC798-1142-432D-821D-9B659915BABB}" type="parTrans" cxnId="{1ED0E627-2B13-42CA-B31B-7B7E85A888CC}">
      <dgm:prSet/>
      <dgm:spPr/>
    </dgm:pt>
    <dgm:pt modelId="{30834FFB-4FFD-4369-94A7-1BC097A2E3B8}" type="sibTrans" cxnId="{1ED0E627-2B13-42CA-B31B-7B7E85A888CC}">
      <dgm:prSet/>
      <dgm:spPr/>
    </dgm:pt>
    <dgm:pt modelId="{2BE01F1C-6A15-4CA3-A5AF-A409C3ABC282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материалов, оборудования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инвентаря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DA220E-9C6E-4346-BF2D-FA329F9DA459}" type="parTrans" cxnId="{C8760130-9D06-4A00-BD85-1B623E45E769}">
      <dgm:prSet/>
      <dgm:spPr/>
    </dgm:pt>
    <dgm:pt modelId="{58F0D02D-3BFA-482E-A7B8-BDE631605BFC}" type="sibTrans" cxnId="{C8760130-9D06-4A00-BD85-1B623E45E769}">
      <dgm:prSet/>
      <dgm:spPr/>
    </dgm:pt>
    <dgm:pt modelId="{38383D93-90DF-4FBA-ADBD-F624B18F394A}" type="pres">
      <dgm:prSet presAssocID="{ABE45D8C-F9E0-4FEE-98FC-19FA037B62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B9FC3-130F-481B-AA19-BAEE18A12A93}" type="pres">
      <dgm:prSet presAssocID="{F526D271-8480-4394-9A65-C47CD6E3021E}" presName="composite" presStyleCnt="0"/>
      <dgm:spPr/>
    </dgm:pt>
    <dgm:pt modelId="{986A1F65-329E-4AF4-AC53-91FE1781D158}" type="pres">
      <dgm:prSet presAssocID="{F526D271-8480-4394-9A65-C47CD6E302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A399D-84D1-4676-867E-C1C8244F7386}" type="pres">
      <dgm:prSet presAssocID="{F526D271-8480-4394-9A65-C47CD6E3021E}" presName="parSh" presStyleLbl="node1" presStyleIdx="0" presStyleCnt="1"/>
      <dgm:spPr/>
      <dgm:t>
        <a:bodyPr/>
        <a:lstStyle/>
        <a:p>
          <a:endParaRPr lang="ru-RU"/>
        </a:p>
      </dgm:t>
    </dgm:pt>
    <dgm:pt modelId="{654FAB1B-0069-4C38-90C6-0DC2A48235E5}" type="pres">
      <dgm:prSet presAssocID="{F526D271-8480-4394-9A65-C47CD6E3021E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760130-9D06-4A00-BD85-1B623E45E769}" srcId="{F526D271-8480-4394-9A65-C47CD6E3021E}" destId="{2BE01F1C-6A15-4CA3-A5AF-A409C3ABC282}" srcOrd="3" destOrd="0" parTransId="{6BDA220E-9C6E-4346-BF2D-FA329F9DA459}" sibTransId="{58F0D02D-3BFA-482E-A7B8-BDE631605BFC}"/>
    <dgm:cxn modelId="{1ED0E627-2B13-42CA-B31B-7B7E85A888CC}" srcId="{F526D271-8480-4394-9A65-C47CD6E3021E}" destId="{7B78B86A-769A-4BC9-B3C9-CB426DC4758F}" srcOrd="2" destOrd="0" parTransId="{C05DC798-1142-432D-821D-9B659915BABB}" sibTransId="{30834FFB-4FFD-4369-94A7-1BC097A2E3B8}"/>
    <dgm:cxn modelId="{BD765EB8-741C-4C12-B1C2-2730FC0D551D}" type="presOf" srcId="{F526D271-8480-4394-9A65-C47CD6E3021E}" destId="{615A399D-84D1-4676-867E-C1C8244F7386}" srcOrd="1" destOrd="0" presId="urn:microsoft.com/office/officeart/2005/8/layout/process3"/>
    <dgm:cxn modelId="{1A03A504-1741-4DF4-A647-F084198A59A0}" type="presOf" srcId="{2BE01F1C-6A15-4CA3-A5AF-A409C3ABC282}" destId="{654FAB1B-0069-4C38-90C6-0DC2A48235E5}" srcOrd="0" destOrd="3" presId="urn:microsoft.com/office/officeart/2005/8/layout/process3"/>
    <dgm:cxn modelId="{B51DCBA3-50DE-4BE1-A1F3-61B2518DF223}" type="presOf" srcId="{A00AD14B-B905-4073-8EA0-42FCFA3A85FB}" destId="{654FAB1B-0069-4C38-90C6-0DC2A48235E5}" srcOrd="0" destOrd="0" presId="urn:microsoft.com/office/officeart/2005/8/layout/process3"/>
    <dgm:cxn modelId="{7FF5651E-891B-403D-A21B-3C27A98537DB}" type="presOf" srcId="{7B78B86A-769A-4BC9-B3C9-CB426DC4758F}" destId="{654FAB1B-0069-4C38-90C6-0DC2A48235E5}" srcOrd="0" destOrd="2" presId="urn:microsoft.com/office/officeart/2005/8/layout/process3"/>
    <dgm:cxn modelId="{4017478B-D05C-4541-AC53-56D24C97E16E}" type="presOf" srcId="{F526D271-8480-4394-9A65-C47CD6E3021E}" destId="{986A1F65-329E-4AF4-AC53-91FE1781D158}" srcOrd="0" destOrd="0" presId="urn:microsoft.com/office/officeart/2005/8/layout/process3"/>
    <dgm:cxn modelId="{A6986ABE-C3E2-452A-838B-B0A9B6299150}" srcId="{F526D271-8480-4394-9A65-C47CD6E3021E}" destId="{A00AD14B-B905-4073-8EA0-42FCFA3A85FB}" srcOrd="0" destOrd="0" parTransId="{E0FD7CA9-D9D0-4CD2-97EE-69454CCA3C07}" sibTransId="{6F33535A-8601-4A96-90B6-59E82A147742}"/>
    <dgm:cxn modelId="{FCF8DD89-BE08-489E-A650-4430A92ED1BC}" type="presOf" srcId="{ABE45D8C-F9E0-4FEE-98FC-19FA037B6256}" destId="{38383D93-90DF-4FBA-ADBD-F624B18F394A}" srcOrd="0" destOrd="0" presId="urn:microsoft.com/office/officeart/2005/8/layout/process3"/>
    <dgm:cxn modelId="{1C5807AD-FB95-4D96-AF38-71739BDFAAB0}" srcId="{ABE45D8C-F9E0-4FEE-98FC-19FA037B6256}" destId="{F526D271-8480-4394-9A65-C47CD6E3021E}" srcOrd="0" destOrd="0" parTransId="{C3878342-956C-4782-9714-036B43B030A6}" sibTransId="{B20BB186-0D2B-40A5-B6C5-D635D5EDC3A2}"/>
    <dgm:cxn modelId="{26FC9CA8-EE68-45F2-A507-8F12EBE1D55C}" type="presOf" srcId="{0A6148D2-AA89-4C0C-AE7C-786FBF88A92B}" destId="{654FAB1B-0069-4C38-90C6-0DC2A48235E5}" srcOrd="0" destOrd="1" presId="urn:microsoft.com/office/officeart/2005/8/layout/process3"/>
    <dgm:cxn modelId="{AE0FEEB3-A6E0-4BE9-A230-3E06C5CA1113}" srcId="{F526D271-8480-4394-9A65-C47CD6E3021E}" destId="{0A6148D2-AA89-4C0C-AE7C-786FBF88A92B}" srcOrd="1" destOrd="0" parTransId="{013DC1A8-14BC-4080-9136-3C4979A841A4}" sibTransId="{E5980AE6-2EAB-4A79-BDF4-AB59CB32AD30}"/>
    <dgm:cxn modelId="{6C80D1AD-1719-4104-8843-A4EB70C83132}" type="presParOf" srcId="{38383D93-90DF-4FBA-ADBD-F624B18F394A}" destId="{DDBB9FC3-130F-481B-AA19-BAEE18A12A93}" srcOrd="0" destOrd="0" presId="urn:microsoft.com/office/officeart/2005/8/layout/process3"/>
    <dgm:cxn modelId="{C6E06FB0-D503-4F95-9051-19063A111A03}" type="presParOf" srcId="{DDBB9FC3-130F-481B-AA19-BAEE18A12A93}" destId="{986A1F65-329E-4AF4-AC53-91FE1781D158}" srcOrd="0" destOrd="0" presId="urn:microsoft.com/office/officeart/2005/8/layout/process3"/>
    <dgm:cxn modelId="{A721D86D-A71F-4155-A78C-F73A8BE310D1}" type="presParOf" srcId="{DDBB9FC3-130F-481B-AA19-BAEE18A12A93}" destId="{615A399D-84D1-4676-867E-C1C8244F7386}" srcOrd="1" destOrd="0" presId="urn:microsoft.com/office/officeart/2005/8/layout/process3"/>
    <dgm:cxn modelId="{C7806595-1755-4289-8C86-CDA01EC9937E}" type="presParOf" srcId="{DDBB9FC3-130F-481B-AA19-BAEE18A12A93}" destId="{654FAB1B-0069-4C38-90C6-0DC2A48235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BE45D8C-F9E0-4FEE-98FC-19FA037B6256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26D271-8480-4394-9A65-C47CD6E302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Возможность: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3878342-956C-4782-9714-036B43B030A6}" type="par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BB186-0D2B-40A5-B6C5-D635D5EDC3A2}" type="sib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0AD14B-B905-4073-8EA0-42FCFA3A85FB}">
      <dgm:prSet/>
      <dgm:spPr/>
      <dgm:t>
        <a:bodyPr/>
        <a:lstStyle/>
        <a:p>
          <a:pPr rtl="0"/>
          <a:r>
            <a:rPr lang="ru-RU" u="none" dirty="0" smtClean="0">
              <a:latin typeface="Arial" pitchFamily="34" charset="0"/>
              <a:cs typeface="Arial" pitchFamily="34" charset="0"/>
            </a:rPr>
            <a:t>общения и совместной деятельности </a:t>
          </a:r>
          <a:r>
            <a:rPr lang="ru-RU" dirty="0" smtClean="0">
              <a:latin typeface="Arial" pitchFamily="34" charset="0"/>
              <a:cs typeface="Arial" pitchFamily="34" charset="0"/>
            </a:rPr>
            <a:t>детей (в том числе детей разного возраста) и взрослых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FD7CA9-D9D0-4CD2-97EE-69454CCA3C07}" type="par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33535A-8601-4A96-90B6-59E82A147742}" type="sib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577E2A-5415-4027-A02F-510519C85278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двигательной активности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4D91513-F114-4507-B25F-4561A41A27DA}" type="parTrans" cxnId="{985D5966-7385-4FB0-99AA-BB8B6BA05E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D26322-8A56-49E4-92D8-91A49BBC1B42}" type="sibTrans" cxnId="{985D5966-7385-4FB0-99AA-BB8B6BA05E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4C3A54-70CB-4F98-B624-81A93BACCE0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уединения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4A175ED-4F65-44A0-80D7-9836F50A20C2}" type="parTrans" cxnId="{D951348F-AAFC-43AA-825B-EDDAD796CD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2B7263-E72C-46A1-8F6D-A9556262B8FD}" type="sibTrans" cxnId="{D951348F-AAFC-43AA-825B-EDDAD796CD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8383D93-90DF-4FBA-ADBD-F624B18F394A}" type="pres">
      <dgm:prSet presAssocID="{ABE45D8C-F9E0-4FEE-98FC-19FA037B62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B9FC3-130F-481B-AA19-BAEE18A12A93}" type="pres">
      <dgm:prSet presAssocID="{F526D271-8480-4394-9A65-C47CD6E3021E}" presName="composite" presStyleCnt="0"/>
      <dgm:spPr/>
    </dgm:pt>
    <dgm:pt modelId="{986A1F65-329E-4AF4-AC53-91FE1781D158}" type="pres">
      <dgm:prSet presAssocID="{F526D271-8480-4394-9A65-C47CD6E302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A399D-84D1-4676-867E-C1C8244F7386}" type="pres">
      <dgm:prSet presAssocID="{F526D271-8480-4394-9A65-C47CD6E3021E}" presName="parSh" presStyleLbl="node1" presStyleIdx="0" presStyleCnt="1"/>
      <dgm:spPr/>
      <dgm:t>
        <a:bodyPr/>
        <a:lstStyle/>
        <a:p>
          <a:endParaRPr lang="ru-RU"/>
        </a:p>
      </dgm:t>
    </dgm:pt>
    <dgm:pt modelId="{654FAB1B-0069-4C38-90C6-0DC2A48235E5}" type="pres">
      <dgm:prSet presAssocID="{F526D271-8480-4394-9A65-C47CD6E3021E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3C4E5A-5356-43EE-AFE4-30990EF3EE8A}" type="presOf" srcId="{F526D271-8480-4394-9A65-C47CD6E3021E}" destId="{986A1F65-329E-4AF4-AC53-91FE1781D158}" srcOrd="0" destOrd="0" presId="urn:microsoft.com/office/officeart/2005/8/layout/process3"/>
    <dgm:cxn modelId="{9012E5D8-AB6C-4DD3-8A23-4060EF07EB73}" type="presOf" srcId="{A00AD14B-B905-4073-8EA0-42FCFA3A85FB}" destId="{654FAB1B-0069-4C38-90C6-0DC2A48235E5}" srcOrd="0" destOrd="0" presId="urn:microsoft.com/office/officeart/2005/8/layout/process3"/>
    <dgm:cxn modelId="{D951348F-AAFC-43AA-825B-EDDAD796CDB1}" srcId="{F526D271-8480-4394-9A65-C47CD6E3021E}" destId="{3E4C3A54-70CB-4F98-B624-81A93BACCE0E}" srcOrd="2" destOrd="0" parTransId="{74A175ED-4F65-44A0-80D7-9836F50A20C2}" sibTransId="{AE2B7263-E72C-46A1-8F6D-A9556262B8FD}"/>
    <dgm:cxn modelId="{A6986ABE-C3E2-452A-838B-B0A9B6299150}" srcId="{F526D271-8480-4394-9A65-C47CD6E3021E}" destId="{A00AD14B-B905-4073-8EA0-42FCFA3A85FB}" srcOrd="0" destOrd="0" parTransId="{E0FD7CA9-D9D0-4CD2-97EE-69454CCA3C07}" sibTransId="{6F33535A-8601-4A96-90B6-59E82A147742}"/>
    <dgm:cxn modelId="{0E3823DC-B330-4FC2-905C-646F4F7DED04}" type="presOf" srcId="{3E4C3A54-70CB-4F98-B624-81A93BACCE0E}" destId="{654FAB1B-0069-4C38-90C6-0DC2A48235E5}" srcOrd="0" destOrd="2" presId="urn:microsoft.com/office/officeart/2005/8/layout/process3"/>
    <dgm:cxn modelId="{6C3FC64D-AD19-4E5D-AD78-2CA51F859CE4}" type="presOf" srcId="{F526D271-8480-4394-9A65-C47CD6E3021E}" destId="{615A399D-84D1-4676-867E-C1C8244F7386}" srcOrd="1" destOrd="0" presId="urn:microsoft.com/office/officeart/2005/8/layout/process3"/>
    <dgm:cxn modelId="{788FE8C7-E831-4F5B-BD0D-9CAA63B7E7A6}" type="presOf" srcId="{ABE45D8C-F9E0-4FEE-98FC-19FA037B6256}" destId="{38383D93-90DF-4FBA-ADBD-F624B18F394A}" srcOrd="0" destOrd="0" presId="urn:microsoft.com/office/officeart/2005/8/layout/process3"/>
    <dgm:cxn modelId="{1C5807AD-FB95-4D96-AF38-71739BDFAAB0}" srcId="{ABE45D8C-F9E0-4FEE-98FC-19FA037B6256}" destId="{F526D271-8480-4394-9A65-C47CD6E3021E}" srcOrd="0" destOrd="0" parTransId="{C3878342-956C-4782-9714-036B43B030A6}" sibTransId="{B20BB186-0D2B-40A5-B6C5-D635D5EDC3A2}"/>
    <dgm:cxn modelId="{985D5966-7385-4FB0-99AA-BB8B6BA05EEA}" srcId="{F526D271-8480-4394-9A65-C47CD6E3021E}" destId="{36577E2A-5415-4027-A02F-510519C85278}" srcOrd="1" destOrd="0" parTransId="{B4D91513-F114-4507-B25F-4561A41A27DA}" sibTransId="{36D26322-8A56-49E4-92D8-91A49BBC1B42}"/>
    <dgm:cxn modelId="{E49A5640-F93F-4B4B-BE50-6F6EA5010203}" type="presOf" srcId="{36577E2A-5415-4027-A02F-510519C85278}" destId="{654FAB1B-0069-4C38-90C6-0DC2A48235E5}" srcOrd="0" destOrd="1" presId="urn:microsoft.com/office/officeart/2005/8/layout/process3"/>
    <dgm:cxn modelId="{22EB3950-091D-4C0E-BBBF-40E56F746B28}" type="presParOf" srcId="{38383D93-90DF-4FBA-ADBD-F624B18F394A}" destId="{DDBB9FC3-130F-481B-AA19-BAEE18A12A93}" srcOrd="0" destOrd="0" presId="urn:microsoft.com/office/officeart/2005/8/layout/process3"/>
    <dgm:cxn modelId="{7FC0A487-0954-433E-B84F-FF5E4DCDE81A}" type="presParOf" srcId="{DDBB9FC3-130F-481B-AA19-BAEE18A12A93}" destId="{986A1F65-329E-4AF4-AC53-91FE1781D158}" srcOrd="0" destOrd="0" presId="urn:microsoft.com/office/officeart/2005/8/layout/process3"/>
    <dgm:cxn modelId="{ACA050B1-9C45-4D71-9704-538209BB5421}" type="presParOf" srcId="{DDBB9FC3-130F-481B-AA19-BAEE18A12A93}" destId="{615A399D-84D1-4676-867E-C1C8244F7386}" srcOrd="1" destOrd="0" presId="urn:microsoft.com/office/officeart/2005/8/layout/process3"/>
    <dgm:cxn modelId="{310C2181-F992-4822-A9A9-14C14AF44E7E}" type="presParOf" srcId="{DDBB9FC3-130F-481B-AA19-BAEE18A12A93}" destId="{654FAB1B-0069-4C38-90C6-0DC2A48235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59792-9AA1-4E0B-BCFC-6D33ED49FC47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E07E89-CFC0-446D-AD29-8762F0CF37B3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gm:t>
    </dgm:pt>
    <dgm:pt modelId="{7467EDB1-80C7-4C2C-92FB-BC1102DD2E45}" type="par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D91BA10-6C8D-42DD-BBE8-4531799BBFDD}" type="sib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C3404A39-4C89-4197-B2F6-F2FC912339D8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</a:p>
      </dgm:t>
    </dgm:pt>
    <dgm:pt modelId="{AD5990B2-148D-47DC-959D-ED7423481140}" type="par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4C9A160-DD40-4BB5-A771-4B494200BA89}" type="sib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D2270F81-58DC-49E8-8A66-35A9C33228E1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D26E5A1-11BC-4672-A1B3-D4EB9A714CBE}" type="par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5969F29-E1D8-41E3-94EA-45D2FFAFD369}" type="sib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E1BCB2E-9F85-4CC8-8661-E2ADE1D20A37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BBF4F59-E106-416C-9D1C-672C629AE4B1}" type="par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F1553C92-9AB8-4200-91BB-981587BB4790}" type="sib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5CB6E894-3CFF-4C66-AAAB-F5351ED59987}">
      <dgm:prSet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F009770-6CD6-4F91-8921-5593FC368A89}" type="par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5F5F590-60CE-4F54-BB13-E0B1199A7112}" type="sib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D4D2CAE-C594-460C-B406-DBF4B8203B80}" type="pres">
      <dgm:prSet presAssocID="{0B159792-9AA1-4E0B-BCFC-6D33ED49F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234E9-32B2-4603-9345-EAC2CCC68311}" type="pres">
      <dgm:prSet presAssocID="{5BE07E89-CFC0-446D-AD29-8762F0CF37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0D06E-C045-46D3-A5EA-6B2A737D8416}" type="pres">
      <dgm:prSet presAssocID="{BD91BA10-6C8D-42DD-BBE8-4531799BBFDD}" presName="spacer" presStyleCnt="0"/>
      <dgm:spPr/>
      <dgm:t>
        <a:bodyPr/>
        <a:lstStyle/>
        <a:p>
          <a:endParaRPr lang="ru-RU"/>
        </a:p>
      </dgm:t>
    </dgm:pt>
    <dgm:pt modelId="{45CFF9DE-50E9-494A-9527-E172E9EA87C7}" type="pres">
      <dgm:prSet presAssocID="{C3404A39-4C89-4197-B2F6-F2FC912339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15143-DD6F-4D9D-A359-78F2CD7BDAA1}" type="pres">
      <dgm:prSet presAssocID="{B4C9A160-DD40-4BB5-A771-4B494200BA89}" presName="spacer" presStyleCnt="0"/>
      <dgm:spPr/>
      <dgm:t>
        <a:bodyPr/>
        <a:lstStyle/>
        <a:p>
          <a:endParaRPr lang="ru-RU"/>
        </a:p>
      </dgm:t>
    </dgm:pt>
    <dgm:pt modelId="{0A6A6963-B32E-40B7-A635-38314618755E}" type="pres">
      <dgm:prSet presAssocID="{D2270F81-58DC-49E8-8A66-35A9C33228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FD8C-9ED7-4F40-AA4F-D092561D6D4F}" type="pres">
      <dgm:prSet presAssocID="{35969F29-E1D8-41E3-94EA-45D2FFAFD369}" presName="spacer" presStyleCnt="0"/>
      <dgm:spPr/>
      <dgm:t>
        <a:bodyPr/>
        <a:lstStyle/>
        <a:p>
          <a:endParaRPr lang="ru-RU"/>
        </a:p>
      </dgm:t>
    </dgm:pt>
    <dgm:pt modelId="{546A7023-3E8D-40DC-A7B9-262E596755EF}" type="pres">
      <dgm:prSet presAssocID="{3E1BCB2E-9F85-4CC8-8661-E2ADE1D20A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968C-45B5-434C-8E6E-FE7D4908D8C1}" type="pres">
      <dgm:prSet presAssocID="{F1553C92-9AB8-4200-91BB-981587BB4790}" presName="spacer" presStyleCnt="0"/>
      <dgm:spPr/>
      <dgm:t>
        <a:bodyPr/>
        <a:lstStyle/>
        <a:p>
          <a:endParaRPr lang="ru-RU"/>
        </a:p>
      </dgm:t>
    </dgm:pt>
    <dgm:pt modelId="{905765B8-07BD-4E72-AA1F-AF51D5040DF2}" type="pres">
      <dgm:prSet presAssocID="{5CB6E894-3CFF-4C66-AAAB-F5351ED599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1CF7B-CB47-45B5-B473-C8A1100E4C4C}" type="presOf" srcId="{5CB6E894-3CFF-4C66-AAAB-F5351ED59987}" destId="{905765B8-07BD-4E72-AA1F-AF51D5040DF2}" srcOrd="0" destOrd="0" presId="urn:microsoft.com/office/officeart/2005/8/layout/vList2"/>
    <dgm:cxn modelId="{65B0592E-2687-4ACD-8B01-5232CE06D6D1}" srcId="{0B159792-9AA1-4E0B-BCFC-6D33ED49FC47}" destId="{5BE07E89-CFC0-446D-AD29-8762F0CF37B3}" srcOrd="0" destOrd="0" parTransId="{7467EDB1-80C7-4C2C-92FB-BC1102DD2E45}" sibTransId="{BD91BA10-6C8D-42DD-BBE8-4531799BBFDD}"/>
    <dgm:cxn modelId="{8F07FB3E-56B0-4C8E-86D1-1179FDF074FC}" srcId="{0B159792-9AA1-4E0B-BCFC-6D33ED49FC47}" destId="{3E1BCB2E-9F85-4CC8-8661-E2ADE1D20A37}" srcOrd="3" destOrd="0" parTransId="{7BBF4F59-E106-416C-9D1C-672C629AE4B1}" sibTransId="{F1553C92-9AB8-4200-91BB-981587BB4790}"/>
    <dgm:cxn modelId="{F8377491-1E1A-4D63-B439-F21776925FFA}" type="presOf" srcId="{5BE07E89-CFC0-446D-AD29-8762F0CF37B3}" destId="{65F234E9-32B2-4603-9345-EAC2CCC68311}" srcOrd="0" destOrd="0" presId="urn:microsoft.com/office/officeart/2005/8/layout/vList2"/>
    <dgm:cxn modelId="{14DC12A8-E180-4C9F-9309-5C410730051E}" type="presOf" srcId="{0B159792-9AA1-4E0B-BCFC-6D33ED49FC47}" destId="{AD4D2CAE-C594-460C-B406-DBF4B8203B80}" srcOrd="0" destOrd="0" presId="urn:microsoft.com/office/officeart/2005/8/layout/vList2"/>
    <dgm:cxn modelId="{0A1D0D4F-3B67-4D05-879D-439B25EFEF91}" type="presOf" srcId="{D2270F81-58DC-49E8-8A66-35A9C33228E1}" destId="{0A6A6963-B32E-40B7-A635-38314618755E}" srcOrd="0" destOrd="0" presId="urn:microsoft.com/office/officeart/2005/8/layout/vList2"/>
    <dgm:cxn modelId="{7ED3BB08-24EA-41F5-9EBE-9D174F8A9BA3}" type="presOf" srcId="{3E1BCB2E-9F85-4CC8-8661-E2ADE1D20A37}" destId="{546A7023-3E8D-40DC-A7B9-262E596755EF}" srcOrd="0" destOrd="0" presId="urn:microsoft.com/office/officeart/2005/8/layout/vList2"/>
    <dgm:cxn modelId="{98677C67-53CB-422D-B000-90AE6A773CFB}" srcId="{0B159792-9AA1-4E0B-BCFC-6D33ED49FC47}" destId="{C3404A39-4C89-4197-B2F6-F2FC912339D8}" srcOrd="1" destOrd="0" parTransId="{AD5990B2-148D-47DC-959D-ED7423481140}" sibTransId="{B4C9A160-DD40-4BB5-A771-4B494200BA89}"/>
    <dgm:cxn modelId="{9151AF85-769E-41D2-B3BD-5C56DB02820F}" type="presOf" srcId="{C3404A39-4C89-4197-B2F6-F2FC912339D8}" destId="{45CFF9DE-50E9-494A-9527-E172E9EA87C7}" srcOrd="0" destOrd="0" presId="urn:microsoft.com/office/officeart/2005/8/layout/vList2"/>
    <dgm:cxn modelId="{1D095573-3780-44E3-82CA-87BEC1FE5ED5}" srcId="{0B159792-9AA1-4E0B-BCFC-6D33ED49FC47}" destId="{5CB6E894-3CFF-4C66-AAAB-F5351ED59987}" srcOrd="4" destOrd="0" parTransId="{9F009770-6CD6-4F91-8921-5593FC368A89}" sibTransId="{A5F5F590-60CE-4F54-BB13-E0B1199A7112}"/>
    <dgm:cxn modelId="{1BE2F093-46AA-40CB-96C9-1364D723644B}" srcId="{0B159792-9AA1-4E0B-BCFC-6D33ED49FC47}" destId="{D2270F81-58DC-49E8-8A66-35A9C33228E1}" srcOrd="2" destOrd="0" parTransId="{7D26E5A1-11BC-4672-A1B3-D4EB9A714CBE}" sibTransId="{35969F29-E1D8-41E3-94EA-45D2FFAFD369}"/>
    <dgm:cxn modelId="{8816CCC9-E413-49B6-89E5-BA4600F7DCCC}" type="presParOf" srcId="{AD4D2CAE-C594-460C-B406-DBF4B8203B80}" destId="{65F234E9-32B2-4603-9345-EAC2CCC68311}" srcOrd="0" destOrd="0" presId="urn:microsoft.com/office/officeart/2005/8/layout/vList2"/>
    <dgm:cxn modelId="{90F95519-830E-4405-B767-FDCF046AEE12}" type="presParOf" srcId="{AD4D2CAE-C594-460C-B406-DBF4B8203B80}" destId="{4740D06E-C045-46D3-A5EA-6B2A737D8416}" srcOrd="1" destOrd="0" presId="urn:microsoft.com/office/officeart/2005/8/layout/vList2"/>
    <dgm:cxn modelId="{AADE4A02-52D2-4D31-92A4-1A821EDA7EE0}" type="presParOf" srcId="{AD4D2CAE-C594-460C-B406-DBF4B8203B80}" destId="{45CFF9DE-50E9-494A-9527-E172E9EA87C7}" srcOrd="2" destOrd="0" presId="urn:microsoft.com/office/officeart/2005/8/layout/vList2"/>
    <dgm:cxn modelId="{B2923CCC-FE0D-4595-837C-CEACD594E220}" type="presParOf" srcId="{AD4D2CAE-C594-460C-B406-DBF4B8203B80}" destId="{2D315143-DD6F-4D9D-A359-78F2CD7BDAA1}" srcOrd="3" destOrd="0" presId="urn:microsoft.com/office/officeart/2005/8/layout/vList2"/>
    <dgm:cxn modelId="{CABDBA02-ED89-4B6F-99D7-FD427CA5DFEF}" type="presParOf" srcId="{AD4D2CAE-C594-460C-B406-DBF4B8203B80}" destId="{0A6A6963-B32E-40B7-A635-38314618755E}" srcOrd="4" destOrd="0" presId="urn:microsoft.com/office/officeart/2005/8/layout/vList2"/>
    <dgm:cxn modelId="{46DDFE15-5A13-4FF5-8C74-05124D41A598}" type="presParOf" srcId="{AD4D2CAE-C594-460C-B406-DBF4B8203B80}" destId="{62C1FD8C-9ED7-4F40-AA4F-D092561D6D4F}" srcOrd="5" destOrd="0" presId="urn:microsoft.com/office/officeart/2005/8/layout/vList2"/>
    <dgm:cxn modelId="{C5653564-ABE0-49B8-A361-4F4743289548}" type="presParOf" srcId="{AD4D2CAE-C594-460C-B406-DBF4B8203B80}" destId="{546A7023-3E8D-40DC-A7B9-262E596755EF}" srcOrd="6" destOrd="0" presId="urn:microsoft.com/office/officeart/2005/8/layout/vList2"/>
    <dgm:cxn modelId="{75BAA159-D15F-4731-BCB1-17D422B8DF98}" type="presParOf" srcId="{AD4D2CAE-C594-460C-B406-DBF4B8203B80}" destId="{E926968C-45B5-434C-8E6E-FE7D4908D8C1}" srcOrd="7" destOrd="0" presId="urn:microsoft.com/office/officeart/2005/8/layout/vList2"/>
    <dgm:cxn modelId="{A3D5EBB4-BFD1-4DEF-A4CD-F9A301A08E77}" type="presParOf" srcId="{AD4D2CAE-C594-460C-B406-DBF4B8203B80}" destId="{905765B8-07BD-4E72-AA1F-AF51D5040D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A12F71F-7745-45D9-9E91-A149EA78883B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1026CB5-C0AD-4B23-AC40-5150A342FD3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8B8D6E1-A06B-4F20-9773-6F36ECB474CE}" type="parTrans" cxnId="{0C0BFD58-3504-4BE3-94AF-C61DAEBEBB4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6415CEF-7865-416A-AB64-413C276652A1}" type="sibTrans" cxnId="{0C0BFD58-3504-4BE3-94AF-C61DAEBEBB4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3596D3-8B80-4110-8076-43AE550C0128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реализацию различных 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745D8A9-C7BA-4880-9184-5B787511D710}" type="parTrans" cxnId="{32FBA9AD-074E-45E5-ACA8-CC3783D036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556C39-8172-40BD-89DA-8A68ECAD89F8}" type="sibTrans" cxnId="{32FBA9AD-074E-45E5-ACA8-CC3783D036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670E35-1D93-4008-928D-2F8C9658DB1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необходимые условия в случае организации инклюзивного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7BB90B8-19C6-4622-A9A8-88DE4A8544A1}" type="parTrans" cxnId="{6B8BBEF3-746E-42A8-A579-BCD4D4CC8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288883-EC92-4117-9A70-FC31AB4F6F24}" type="sibTrans" cxnId="{6B8BBEF3-746E-42A8-A579-BCD4D4CC8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B5CF2B-C020-49F8-8FD5-0BC45D6801B2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учёт национально-культурных, климатических условий, в которых осуществляется образовательная деятельность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943C145-7914-4AB1-A1E1-B502B89E78B8}" type="parTrans" cxnId="{1865FA1F-6503-491D-91B8-BFE578D7628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D0D876-76FB-4462-9DB7-EFE2CCEB6EB0}" type="sibTrans" cxnId="{1865FA1F-6503-491D-91B8-BFE578D7628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CDFFE26-0C04-4CC3-AEB0-F9016C19DD4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учёт возрастных особенностей детей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8697B2C-20C9-4FA5-8814-E761D9EFE2D0}" type="parTrans" cxnId="{96596965-13DD-44EA-9906-2D73176C1ADA}">
      <dgm:prSet/>
      <dgm:spPr/>
    </dgm:pt>
    <dgm:pt modelId="{0D3692F4-52A4-4C84-8D0D-5F36191A8DB4}" type="sibTrans" cxnId="{96596965-13DD-44EA-9906-2D73176C1ADA}">
      <dgm:prSet/>
      <dgm:spPr/>
    </dgm:pt>
    <dgm:pt modelId="{D2A24547-557A-44AE-827B-9E78437EAC21}" type="pres">
      <dgm:prSet presAssocID="{7A12F71F-7745-45D9-9E91-A149EA7888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BA569-18CD-4A18-85F6-8B4598CEA93A}" type="pres">
      <dgm:prSet presAssocID="{D1026CB5-C0AD-4B23-AC40-5150A342FD37}" presName="composite" presStyleCnt="0"/>
      <dgm:spPr/>
    </dgm:pt>
    <dgm:pt modelId="{A06582E4-CFC4-4367-9950-B96BCDEEFB97}" type="pres">
      <dgm:prSet presAssocID="{D1026CB5-C0AD-4B23-AC40-5150A342FD37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5325-600E-41C1-A2D0-1FA37ED097F0}" type="pres">
      <dgm:prSet presAssocID="{D1026CB5-C0AD-4B23-AC40-5150A342FD37}" presName="parSh" presStyleLbl="node1" presStyleIdx="0" presStyleCnt="1"/>
      <dgm:spPr/>
      <dgm:t>
        <a:bodyPr/>
        <a:lstStyle/>
        <a:p>
          <a:endParaRPr lang="ru-RU"/>
        </a:p>
      </dgm:t>
    </dgm:pt>
    <dgm:pt modelId="{08A11AFB-BDFC-49F3-B500-5E9800A5B50A}" type="pres">
      <dgm:prSet presAssocID="{D1026CB5-C0AD-4B23-AC40-5150A342FD37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96965-13DD-44EA-9906-2D73176C1ADA}" srcId="{D1026CB5-C0AD-4B23-AC40-5150A342FD37}" destId="{6CDFFE26-0C04-4CC3-AEB0-F9016C19DD4F}" srcOrd="3" destOrd="0" parTransId="{08697B2C-20C9-4FA5-8814-E761D9EFE2D0}" sibTransId="{0D3692F4-52A4-4C84-8D0D-5F36191A8DB4}"/>
    <dgm:cxn modelId="{9F44ED70-7D8A-4943-B207-8E930CCE901D}" type="presOf" srcId="{D1026CB5-C0AD-4B23-AC40-5150A342FD37}" destId="{A06582E4-CFC4-4367-9950-B96BCDEEFB97}" srcOrd="0" destOrd="0" presId="urn:microsoft.com/office/officeart/2005/8/layout/process3"/>
    <dgm:cxn modelId="{0C0BFD58-3504-4BE3-94AF-C61DAEBEBB40}" srcId="{7A12F71F-7745-45D9-9E91-A149EA78883B}" destId="{D1026CB5-C0AD-4B23-AC40-5150A342FD37}" srcOrd="0" destOrd="0" parTransId="{68B8D6E1-A06B-4F20-9773-6F36ECB474CE}" sibTransId="{A6415CEF-7865-416A-AB64-413C276652A1}"/>
    <dgm:cxn modelId="{E2182B71-B45B-4223-8D93-4B16054CC2D1}" type="presOf" srcId="{D6B5CF2B-C020-49F8-8FD5-0BC45D6801B2}" destId="{08A11AFB-BDFC-49F3-B500-5E9800A5B50A}" srcOrd="0" destOrd="2" presId="urn:microsoft.com/office/officeart/2005/8/layout/process3"/>
    <dgm:cxn modelId="{90C061EF-C8B1-42AC-BAFC-7EEAEED97459}" type="presOf" srcId="{6CDFFE26-0C04-4CC3-AEB0-F9016C19DD4F}" destId="{08A11AFB-BDFC-49F3-B500-5E9800A5B50A}" srcOrd="0" destOrd="3" presId="urn:microsoft.com/office/officeart/2005/8/layout/process3"/>
    <dgm:cxn modelId="{6B8BBEF3-746E-42A8-A579-BCD4D4CC8D4F}" srcId="{D1026CB5-C0AD-4B23-AC40-5150A342FD37}" destId="{B1670E35-1D93-4008-928D-2F8C9658DB1F}" srcOrd="1" destOrd="0" parTransId="{57BB90B8-19C6-4622-A9A8-88DE4A8544A1}" sibTransId="{88288883-EC92-4117-9A70-FC31AB4F6F24}"/>
    <dgm:cxn modelId="{C335F795-6C33-4328-BFD5-D608EB01BC15}" type="presOf" srcId="{263596D3-8B80-4110-8076-43AE550C0128}" destId="{08A11AFB-BDFC-49F3-B500-5E9800A5B50A}" srcOrd="0" destOrd="0" presId="urn:microsoft.com/office/officeart/2005/8/layout/process3"/>
    <dgm:cxn modelId="{661AAEB4-9DD5-4705-B02B-AC4D985225A3}" type="presOf" srcId="{7A12F71F-7745-45D9-9E91-A149EA78883B}" destId="{D2A24547-557A-44AE-827B-9E78437EAC21}" srcOrd="0" destOrd="0" presId="urn:microsoft.com/office/officeart/2005/8/layout/process3"/>
    <dgm:cxn modelId="{32FBA9AD-074E-45E5-ACA8-CC3783D0366C}" srcId="{D1026CB5-C0AD-4B23-AC40-5150A342FD37}" destId="{263596D3-8B80-4110-8076-43AE550C0128}" srcOrd="0" destOrd="0" parTransId="{C745D8A9-C7BA-4880-9184-5B787511D710}" sibTransId="{5D556C39-8172-40BD-89DA-8A68ECAD89F8}"/>
    <dgm:cxn modelId="{1865FA1F-6503-491D-91B8-BFE578D76285}" srcId="{D1026CB5-C0AD-4B23-AC40-5150A342FD37}" destId="{D6B5CF2B-C020-49F8-8FD5-0BC45D6801B2}" srcOrd="2" destOrd="0" parTransId="{B943C145-7914-4AB1-A1E1-B502B89E78B8}" sibTransId="{4BD0D876-76FB-4462-9DB7-EFE2CCEB6EB0}"/>
    <dgm:cxn modelId="{D151BC31-AC47-4706-97FD-DBB944757345}" type="presOf" srcId="{D1026CB5-C0AD-4B23-AC40-5150A342FD37}" destId="{C8FD5325-600E-41C1-A2D0-1FA37ED097F0}" srcOrd="1" destOrd="0" presId="urn:microsoft.com/office/officeart/2005/8/layout/process3"/>
    <dgm:cxn modelId="{8209B434-5946-4595-B3B6-6EBDD4221D62}" type="presOf" srcId="{B1670E35-1D93-4008-928D-2F8C9658DB1F}" destId="{08A11AFB-BDFC-49F3-B500-5E9800A5B50A}" srcOrd="0" destOrd="1" presId="urn:microsoft.com/office/officeart/2005/8/layout/process3"/>
    <dgm:cxn modelId="{4D2C2330-12BD-4A4F-A41C-FFC52374B10E}" type="presParOf" srcId="{D2A24547-557A-44AE-827B-9E78437EAC21}" destId="{672BA569-18CD-4A18-85F6-8B4598CEA93A}" srcOrd="0" destOrd="0" presId="urn:microsoft.com/office/officeart/2005/8/layout/process3"/>
    <dgm:cxn modelId="{2476EE10-4055-4C49-89BB-6DA4C69563A4}" type="presParOf" srcId="{672BA569-18CD-4A18-85F6-8B4598CEA93A}" destId="{A06582E4-CFC4-4367-9950-B96BCDEEFB97}" srcOrd="0" destOrd="0" presId="urn:microsoft.com/office/officeart/2005/8/layout/process3"/>
    <dgm:cxn modelId="{A6DABCAB-96CD-4D88-A7F0-B7E49D6975A9}" type="presParOf" srcId="{672BA569-18CD-4A18-85F6-8B4598CEA93A}" destId="{C8FD5325-600E-41C1-A2D0-1FA37ED097F0}" srcOrd="1" destOrd="0" presId="urn:microsoft.com/office/officeart/2005/8/layout/process3"/>
    <dgm:cxn modelId="{4413B7F6-67B1-4F7A-91D1-FB6D334FF103}" type="presParOf" srcId="{672BA569-18CD-4A18-85F6-8B4598CEA93A}" destId="{08A11AFB-BDFC-49F3-B500-5E9800A5B5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1D8DF92-0488-4204-9CF6-A38002390896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FAFAAE7-24F4-452B-A717-16BDB125314D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Руководящими</a:t>
          </a:r>
          <a:endParaRPr lang="ru-RU" b="1" dirty="0">
            <a:latin typeface="Calibri" pitchFamily="34" charset="0"/>
          </a:endParaRPr>
        </a:p>
      </dgm:t>
    </dgm:pt>
    <dgm:pt modelId="{73A6058D-3EE5-4526-A562-43657675C594}" type="parTrans" cxnId="{BFD8FB20-916E-4794-8CBD-4D05381EC162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DDD6AA47-83C1-4EC5-8922-5A9E1156DBBD}" type="sibTrans" cxnId="{BFD8FB20-916E-4794-8CBD-4D05381EC162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ECC065D3-09EC-4052-A890-ADB4668B443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Педагогическими</a:t>
          </a:r>
          <a:endParaRPr lang="ru-RU" b="1" dirty="0">
            <a:latin typeface="Calibri" pitchFamily="34" charset="0"/>
          </a:endParaRPr>
        </a:p>
      </dgm:t>
    </dgm:pt>
    <dgm:pt modelId="{26C66CAC-63C5-449E-B56C-A3169319E3CB}" type="parTrans" cxnId="{DBEB7DAC-1348-49E3-B7E9-30AC157C9E6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C179135B-A3AC-49AD-BC47-F2A542817B45}" type="sibTrans" cxnId="{DBEB7DAC-1348-49E3-B7E9-30AC157C9E6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0158C3-79BB-49F6-8B20-99A40410742D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Учебно-вспомогательными</a:t>
          </a:r>
          <a:endParaRPr lang="ru-RU" b="1" dirty="0">
            <a:latin typeface="Calibri" pitchFamily="34" charset="0"/>
          </a:endParaRPr>
        </a:p>
      </dgm:t>
    </dgm:pt>
    <dgm:pt modelId="{E417D84F-6707-488B-BB82-3A767DD9B65E}" type="parTrans" cxnId="{C0F23728-7AB3-43C4-BD0D-CB8D99D4946D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108F4D85-DB9D-4DD5-8D66-48339B299A78}" type="sibTrans" cxnId="{C0F23728-7AB3-43C4-BD0D-CB8D99D4946D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9792C1-29C8-416B-B21B-B77CD59F32D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Административно-хозяйственными</a:t>
          </a:r>
          <a:endParaRPr lang="ru-RU" b="1" dirty="0">
            <a:latin typeface="Calibri" pitchFamily="34" charset="0"/>
          </a:endParaRPr>
        </a:p>
      </dgm:t>
    </dgm:pt>
    <dgm:pt modelId="{D524E5E2-3997-4E03-AA6C-A9F9241FDA2F}" type="parTrans" cxnId="{57284DD5-B6CB-4ACF-AF30-727AB3F8CCD4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0C330F6D-9A7E-4C43-9B60-DF5D1D1DC679}" type="sibTrans" cxnId="{57284DD5-B6CB-4ACF-AF30-727AB3F8CCD4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80996A6-0D3D-419A-B691-084479C5D797}">
      <dgm:prSet/>
      <dgm:spPr/>
      <dgm:t>
        <a:bodyPr/>
        <a:lstStyle/>
        <a:p>
          <a:pPr rtl="0"/>
          <a:r>
            <a:rPr lang="ru-RU" b="0" dirty="0" smtClean="0">
              <a:latin typeface="Calibri" pitchFamily="34" charset="0"/>
            </a:rPr>
            <a:t>В реализации Программы могут также участвовать:</a:t>
          </a:r>
          <a:endParaRPr lang="ru-RU" b="0" dirty="0">
            <a:latin typeface="Calibri" pitchFamily="34" charset="0"/>
          </a:endParaRPr>
        </a:p>
      </dgm:t>
    </dgm:pt>
    <dgm:pt modelId="{C899905F-B873-40A8-A055-B963C43BBC65}" type="parTrans" cxnId="{48ED17D8-91F5-44F5-B611-26ACC4BAED2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9E3E77C-DEBA-4640-A39C-AB86F029360D}" type="sibTrans" cxnId="{48ED17D8-91F5-44F5-B611-26ACC4BAED2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717A622-437C-4CB8-A7C7-0C3B7428303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научные работники Организации</a:t>
          </a:r>
          <a:endParaRPr lang="ru-RU" b="1" dirty="0">
            <a:latin typeface="Calibri" pitchFamily="34" charset="0"/>
          </a:endParaRPr>
        </a:p>
      </dgm:t>
    </dgm:pt>
    <dgm:pt modelId="{B0097053-5154-413C-A923-CC827B84E823}" type="parTrans" cxnId="{FAC93105-3C02-47AC-8190-5E3940FE66A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DAB6271-E77E-42AC-A3D0-02B7668B69D9}" type="sibTrans" cxnId="{FAC93105-3C02-47AC-8190-5E3940FE66A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BC37C169-D3C8-46DC-AC62-52DF31D96447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иные работники Организации, в том числе осуществляющие финансовую</a:t>
          </a:r>
          <a:br>
            <a:rPr lang="ru-RU" b="1" dirty="0" smtClean="0">
              <a:latin typeface="Calibri" pitchFamily="34" charset="0"/>
            </a:rPr>
          </a:br>
          <a:r>
            <a:rPr lang="ru-RU" b="1" dirty="0" smtClean="0">
              <a:latin typeface="Calibri" pitchFamily="34" charset="0"/>
            </a:rPr>
            <a:t>и хозяйственную деятельности, охрану жизни здоровья детей</a:t>
          </a:r>
          <a:endParaRPr lang="ru-RU" b="1" dirty="0">
            <a:latin typeface="Calibri" pitchFamily="34" charset="0"/>
          </a:endParaRPr>
        </a:p>
      </dgm:t>
    </dgm:pt>
    <dgm:pt modelId="{ECDF93DC-0F9B-4B3B-A1B4-08E73573E5C2}" type="parTrans" cxnId="{F4C62007-8C61-4C6F-85A7-2B597D62F9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A1567A1-448E-4A00-9CCB-A1151E177432}" type="sibTrans" cxnId="{F4C62007-8C61-4C6F-85A7-2B597D62F9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D92B47BC-7DCD-455A-934F-5ABC417FA2DA}" type="pres">
      <dgm:prSet presAssocID="{41D8DF92-0488-4204-9CF6-A380023908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D1273-08AA-4188-9207-BC8C3D08F5F0}" type="pres">
      <dgm:prSet presAssocID="{2FAFAAE7-24F4-452B-A717-16BDB125314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44805-77CE-442F-9A8D-CCE51185F1BD}" type="pres">
      <dgm:prSet presAssocID="{DDD6AA47-83C1-4EC5-8922-5A9E1156DBBD}" presName="spacer" presStyleCnt="0"/>
      <dgm:spPr/>
    </dgm:pt>
    <dgm:pt modelId="{18371A9E-7D38-4BBF-99E3-2A8849228CDF}" type="pres">
      <dgm:prSet presAssocID="{ECC065D3-09EC-4052-A890-ADB4668B44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26842-A318-4141-ABB2-2FFA3B951421}" type="pres">
      <dgm:prSet presAssocID="{C179135B-A3AC-49AD-BC47-F2A542817B45}" presName="spacer" presStyleCnt="0"/>
      <dgm:spPr/>
    </dgm:pt>
    <dgm:pt modelId="{E3DCEE6B-BC04-4ACD-BF56-5A16C07CBC96}" type="pres">
      <dgm:prSet presAssocID="{250158C3-79BB-49F6-8B20-99A4041074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8D79-A6BA-4913-B84B-E7DFA8EE4774}" type="pres">
      <dgm:prSet presAssocID="{108F4D85-DB9D-4DD5-8D66-48339B299A78}" presName="spacer" presStyleCnt="0"/>
      <dgm:spPr/>
    </dgm:pt>
    <dgm:pt modelId="{06867644-2AA5-416B-92DF-512A00D58EF0}" type="pres">
      <dgm:prSet presAssocID="{259792C1-29C8-416B-B21B-B77CD59F32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EA1DA-DD68-4A75-A381-696987B6299E}" type="pres">
      <dgm:prSet presAssocID="{0C330F6D-9A7E-4C43-9B60-DF5D1D1DC679}" presName="spacer" presStyleCnt="0"/>
      <dgm:spPr/>
    </dgm:pt>
    <dgm:pt modelId="{30FD6712-475F-4783-B7D6-1DD07A07A9BB}" type="pres">
      <dgm:prSet presAssocID="{A80996A6-0D3D-419A-B691-084479C5D79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0AF5B-CAAE-42F9-B8E9-1DD92D525A87}" type="pres">
      <dgm:prSet presAssocID="{A80996A6-0D3D-419A-B691-084479C5D7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ED17D8-91F5-44F5-B611-26ACC4BAED2E}" srcId="{41D8DF92-0488-4204-9CF6-A38002390896}" destId="{A80996A6-0D3D-419A-B691-084479C5D797}" srcOrd="4" destOrd="0" parTransId="{C899905F-B873-40A8-A055-B963C43BBC65}" sibTransId="{39E3E77C-DEBA-4640-A39C-AB86F029360D}"/>
    <dgm:cxn modelId="{F4C62007-8C61-4C6F-85A7-2B597D62F97E}" srcId="{A80996A6-0D3D-419A-B691-084479C5D797}" destId="{BC37C169-D3C8-46DC-AC62-52DF31D96447}" srcOrd="1" destOrd="0" parTransId="{ECDF93DC-0F9B-4B3B-A1B4-08E73573E5C2}" sibTransId="{AA1567A1-448E-4A00-9CCB-A1151E177432}"/>
    <dgm:cxn modelId="{E19594CD-A76A-4646-84F9-ADA4832C00CE}" type="presOf" srcId="{BC37C169-D3C8-46DC-AC62-52DF31D96447}" destId="{40E0AF5B-CAAE-42F9-B8E9-1DD92D525A87}" srcOrd="0" destOrd="1" presId="urn:microsoft.com/office/officeart/2005/8/layout/vList2"/>
    <dgm:cxn modelId="{DBEB7DAC-1348-49E3-B7E9-30AC157C9E6E}" srcId="{41D8DF92-0488-4204-9CF6-A38002390896}" destId="{ECC065D3-09EC-4052-A890-ADB4668B4431}" srcOrd="1" destOrd="0" parTransId="{26C66CAC-63C5-449E-B56C-A3169319E3CB}" sibTransId="{C179135B-A3AC-49AD-BC47-F2A542817B45}"/>
    <dgm:cxn modelId="{E6273568-2808-41D2-803B-8B9CA101442A}" type="presOf" srcId="{3717A622-437C-4CB8-A7C7-0C3B74283031}" destId="{40E0AF5B-CAAE-42F9-B8E9-1DD92D525A87}" srcOrd="0" destOrd="0" presId="urn:microsoft.com/office/officeart/2005/8/layout/vList2"/>
    <dgm:cxn modelId="{BFD8FB20-916E-4794-8CBD-4D05381EC162}" srcId="{41D8DF92-0488-4204-9CF6-A38002390896}" destId="{2FAFAAE7-24F4-452B-A717-16BDB125314D}" srcOrd="0" destOrd="0" parTransId="{73A6058D-3EE5-4526-A562-43657675C594}" sibTransId="{DDD6AA47-83C1-4EC5-8922-5A9E1156DBBD}"/>
    <dgm:cxn modelId="{13431F7C-0C32-406A-B551-AD4DF2A1D8AA}" type="presOf" srcId="{A80996A6-0D3D-419A-B691-084479C5D797}" destId="{30FD6712-475F-4783-B7D6-1DD07A07A9BB}" srcOrd="0" destOrd="0" presId="urn:microsoft.com/office/officeart/2005/8/layout/vList2"/>
    <dgm:cxn modelId="{57284DD5-B6CB-4ACF-AF30-727AB3F8CCD4}" srcId="{41D8DF92-0488-4204-9CF6-A38002390896}" destId="{259792C1-29C8-416B-B21B-B77CD59F32D1}" srcOrd="3" destOrd="0" parTransId="{D524E5E2-3997-4E03-AA6C-A9F9241FDA2F}" sibTransId="{0C330F6D-9A7E-4C43-9B60-DF5D1D1DC679}"/>
    <dgm:cxn modelId="{C0F23728-7AB3-43C4-BD0D-CB8D99D4946D}" srcId="{41D8DF92-0488-4204-9CF6-A38002390896}" destId="{250158C3-79BB-49F6-8B20-99A40410742D}" srcOrd="2" destOrd="0" parTransId="{E417D84F-6707-488B-BB82-3A767DD9B65E}" sibTransId="{108F4D85-DB9D-4DD5-8D66-48339B299A78}"/>
    <dgm:cxn modelId="{BD2456D0-A860-4C8F-8674-286CAC15193E}" type="presOf" srcId="{41D8DF92-0488-4204-9CF6-A38002390896}" destId="{D92B47BC-7DCD-455A-934F-5ABC417FA2DA}" srcOrd="0" destOrd="0" presId="urn:microsoft.com/office/officeart/2005/8/layout/vList2"/>
    <dgm:cxn modelId="{5B7BAB64-DB3B-491B-9702-9F49B4F5AF26}" type="presOf" srcId="{259792C1-29C8-416B-B21B-B77CD59F32D1}" destId="{06867644-2AA5-416B-92DF-512A00D58EF0}" srcOrd="0" destOrd="0" presId="urn:microsoft.com/office/officeart/2005/8/layout/vList2"/>
    <dgm:cxn modelId="{F2AA48CE-E820-4A44-B7AB-58A8ABF6A0A5}" type="presOf" srcId="{2FAFAAE7-24F4-452B-A717-16BDB125314D}" destId="{840D1273-08AA-4188-9207-BC8C3D08F5F0}" srcOrd="0" destOrd="0" presId="urn:microsoft.com/office/officeart/2005/8/layout/vList2"/>
    <dgm:cxn modelId="{E158BFE8-BA0A-46C5-AF51-835F00405E39}" type="presOf" srcId="{ECC065D3-09EC-4052-A890-ADB4668B4431}" destId="{18371A9E-7D38-4BBF-99E3-2A8849228CDF}" srcOrd="0" destOrd="0" presId="urn:microsoft.com/office/officeart/2005/8/layout/vList2"/>
    <dgm:cxn modelId="{67C809BE-51B8-4F3B-A41F-C70B4B391BB9}" type="presOf" srcId="{250158C3-79BB-49F6-8B20-99A40410742D}" destId="{E3DCEE6B-BC04-4ACD-BF56-5A16C07CBC96}" srcOrd="0" destOrd="0" presId="urn:microsoft.com/office/officeart/2005/8/layout/vList2"/>
    <dgm:cxn modelId="{FAC93105-3C02-47AC-8190-5E3940FE66AC}" srcId="{A80996A6-0D3D-419A-B691-084479C5D797}" destId="{3717A622-437C-4CB8-A7C7-0C3B74283031}" srcOrd="0" destOrd="0" parTransId="{B0097053-5154-413C-A923-CC827B84E823}" sibTransId="{ADAB6271-E77E-42AC-A3D0-02B7668B69D9}"/>
    <dgm:cxn modelId="{F6ED909A-CEBF-4BA9-85B2-13A21F764752}" type="presParOf" srcId="{D92B47BC-7DCD-455A-934F-5ABC417FA2DA}" destId="{840D1273-08AA-4188-9207-BC8C3D08F5F0}" srcOrd="0" destOrd="0" presId="urn:microsoft.com/office/officeart/2005/8/layout/vList2"/>
    <dgm:cxn modelId="{A3A3B4DA-1355-452A-B62B-57FC83F3F984}" type="presParOf" srcId="{D92B47BC-7DCD-455A-934F-5ABC417FA2DA}" destId="{C4544805-77CE-442F-9A8D-CCE51185F1BD}" srcOrd="1" destOrd="0" presId="urn:microsoft.com/office/officeart/2005/8/layout/vList2"/>
    <dgm:cxn modelId="{CC03F05D-DC92-44DD-8AEA-56FBC956F344}" type="presParOf" srcId="{D92B47BC-7DCD-455A-934F-5ABC417FA2DA}" destId="{18371A9E-7D38-4BBF-99E3-2A8849228CDF}" srcOrd="2" destOrd="0" presId="urn:microsoft.com/office/officeart/2005/8/layout/vList2"/>
    <dgm:cxn modelId="{FE9E61F2-387D-4774-9123-7313A8D48E27}" type="presParOf" srcId="{D92B47BC-7DCD-455A-934F-5ABC417FA2DA}" destId="{CE826842-A318-4141-ABB2-2FFA3B951421}" srcOrd="3" destOrd="0" presId="urn:microsoft.com/office/officeart/2005/8/layout/vList2"/>
    <dgm:cxn modelId="{2886D717-18D5-4F15-AF79-4D44A8AC8FAD}" type="presParOf" srcId="{D92B47BC-7DCD-455A-934F-5ABC417FA2DA}" destId="{E3DCEE6B-BC04-4ACD-BF56-5A16C07CBC96}" srcOrd="4" destOrd="0" presId="urn:microsoft.com/office/officeart/2005/8/layout/vList2"/>
    <dgm:cxn modelId="{CD9FAD8A-18FC-4168-9B4B-18D1BC10AC7F}" type="presParOf" srcId="{D92B47BC-7DCD-455A-934F-5ABC417FA2DA}" destId="{14368D79-A6BA-4913-B84B-E7DFA8EE4774}" srcOrd="5" destOrd="0" presId="urn:microsoft.com/office/officeart/2005/8/layout/vList2"/>
    <dgm:cxn modelId="{38801D47-7031-4AA1-A8D8-8BAEF5899CB1}" type="presParOf" srcId="{D92B47BC-7DCD-455A-934F-5ABC417FA2DA}" destId="{06867644-2AA5-416B-92DF-512A00D58EF0}" srcOrd="6" destOrd="0" presId="urn:microsoft.com/office/officeart/2005/8/layout/vList2"/>
    <dgm:cxn modelId="{745CBCA0-59BA-4C84-8815-0CA14E82466E}" type="presParOf" srcId="{D92B47BC-7DCD-455A-934F-5ABC417FA2DA}" destId="{5F4EA1DA-DD68-4A75-A381-696987B6299E}" srcOrd="7" destOrd="0" presId="urn:microsoft.com/office/officeart/2005/8/layout/vList2"/>
    <dgm:cxn modelId="{5504C856-30D1-4B9C-B2D9-4E4DA64EFE80}" type="presParOf" srcId="{D92B47BC-7DCD-455A-934F-5ABC417FA2DA}" destId="{30FD6712-475F-4783-B7D6-1DD07A07A9BB}" srcOrd="8" destOrd="0" presId="urn:microsoft.com/office/officeart/2005/8/layout/vList2"/>
    <dgm:cxn modelId="{DDB6766E-350B-41EA-BAB5-EE06F38EC94C}" type="presParOf" srcId="{D92B47BC-7DCD-455A-934F-5ABC417FA2DA}" destId="{40E0AF5B-CAAE-42F9-B8E9-1DD92D525A8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67B6F8E-C15E-4811-B1AE-9CDE05B8633F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4DD8B9-81EA-4189-BF89-8545BBFAC323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Обеспечивать возможность выполнения требований Стандарта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к условиям реализации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и структуре Программы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68F6DD16-D7C2-4247-801D-18D0FDFBE527}" type="parTrans" cxnId="{ED888742-1484-40BA-A6ED-1002F644AC40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C344ED1-C2CA-411E-99D0-168A59080828}" type="sibTrans" cxnId="{ED888742-1484-40BA-A6ED-1002F644AC40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380B335-5B21-477C-B471-6E5C424D3A03}">
      <dgm:prSet custT="1"/>
      <dgm:spPr/>
      <dgm:t>
        <a:bodyPr/>
        <a:lstStyle/>
        <a:p>
          <a:pPr rtl="0"/>
          <a:r>
            <a:rPr lang="ru-RU" sz="1800" b="0" dirty="0" smtClean="0">
              <a:latin typeface="Arial" pitchFamily="34" charset="0"/>
              <a:cs typeface="Arial" pitchFamily="34" charset="0"/>
            </a:rPr>
            <a:t>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детей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319465A5-1B1C-4AF9-A978-C2EB5C36FD2C}" type="parTrans" cxnId="{4C63AFA7-2283-4A5A-9C71-1246E3FB694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39253D8-8034-48A6-9E7F-202502E4F18C}" type="sibTrans" cxnId="{4C63AFA7-2283-4A5A-9C71-1246E3FB694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4E4D5E7-F5DA-41B9-AE80-E0CA3EBBECA7}">
      <dgm:prSet custT="1"/>
      <dgm:spPr/>
      <dgm:t>
        <a:bodyPr/>
        <a:lstStyle/>
        <a:p>
          <a:pPr rtl="0"/>
          <a:r>
            <a:rPr lang="ru-RU" sz="1800" b="0" dirty="0" smtClean="0">
              <a:latin typeface="Arial" pitchFamily="34" charset="0"/>
              <a:cs typeface="Arial" pitchFamily="34" charset="0"/>
            </a:rPr>
            <a:t>Отражать структуру и объём расходов,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необходимых для реализации Программы,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а также механизм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их формирования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197E4859-E900-499E-9FCF-30F33FCE434F}" type="parTrans" cxnId="{263B9D25-E85E-4471-A375-0A7BB39FF7C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A2A3201-CA5D-430F-B969-98345CC66F27}" type="sibTrans" cxnId="{263B9D25-E85E-4471-A375-0A7BB39FF7C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09374FD-6FD2-4220-AC87-6CCE8ED2DB0B}" type="pres">
      <dgm:prSet presAssocID="{C67B6F8E-C15E-4811-B1AE-9CDE05B863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3CA88-8B19-4D08-8527-1A021A21FF6F}" type="pres">
      <dgm:prSet presAssocID="{8D4DD8B9-81EA-4189-BF89-8545BBFAC323}" presName="node" presStyleLbl="node1" presStyleIdx="0" presStyleCnt="3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979D-AD3E-4130-805F-254C212EC955}" type="pres">
      <dgm:prSet presAssocID="{AC344ED1-C2CA-411E-99D0-168A59080828}" presName="sibTrans" presStyleCnt="0"/>
      <dgm:spPr/>
      <dgm:t>
        <a:bodyPr/>
        <a:lstStyle/>
        <a:p>
          <a:endParaRPr lang="ru-RU"/>
        </a:p>
      </dgm:t>
    </dgm:pt>
    <dgm:pt modelId="{C07F700B-8C23-4881-9F31-13F7F3F53BB3}" type="pres">
      <dgm:prSet presAssocID="{D380B335-5B21-477C-B471-6E5C424D3A03}" presName="node" presStyleLbl="node1" presStyleIdx="1" presStyleCnt="3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3E459-B3F2-4EB8-B5DE-2E862C2F1F6D}" type="pres">
      <dgm:prSet presAssocID="{439253D8-8034-48A6-9E7F-202502E4F18C}" presName="sibTrans" presStyleCnt="0"/>
      <dgm:spPr/>
      <dgm:t>
        <a:bodyPr/>
        <a:lstStyle/>
        <a:p>
          <a:endParaRPr lang="ru-RU"/>
        </a:p>
      </dgm:t>
    </dgm:pt>
    <dgm:pt modelId="{1AEAAC86-D727-4098-9136-5A0C34FA97A8}" type="pres">
      <dgm:prSet presAssocID="{B4E4D5E7-F5DA-41B9-AE80-E0CA3EBBEC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3AFA7-2283-4A5A-9C71-1246E3FB6948}" srcId="{C67B6F8E-C15E-4811-B1AE-9CDE05B8633F}" destId="{D380B335-5B21-477C-B471-6E5C424D3A03}" srcOrd="1" destOrd="0" parTransId="{319465A5-1B1C-4AF9-A978-C2EB5C36FD2C}" sibTransId="{439253D8-8034-48A6-9E7F-202502E4F18C}"/>
    <dgm:cxn modelId="{9C29E759-86D9-4D12-98A4-0C88D6F87012}" type="presOf" srcId="{C67B6F8E-C15E-4811-B1AE-9CDE05B8633F}" destId="{C09374FD-6FD2-4220-AC87-6CCE8ED2DB0B}" srcOrd="0" destOrd="0" presId="urn:microsoft.com/office/officeart/2005/8/layout/default#1"/>
    <dgm:cxn modelId="{6F4B0617-0566-434E-9E12-16CE1FB0123D}" type="presOf" srcId="{B4E4D5E7-F5DA-41B9-AE80-E0CA3EBBECA7}" destId="{1AEAAC86-D727-4098-9136-5A0C34FA97A8}" srcOrd="0" destOrd="0" presId="urn:microsoft.com/office/officeart/2005/8/layout/default#1"/>
    <dgm:cxn modelId="{5FBB843E-AE4E-4DFB-A505-FB5AE8FEFBEB}" type="presOf" srcId="{D380B335-5B21-477C-B471-6E5C424D3A03}" destId="{C07F700B-8C23-4881-9F31-13F7F3F53BB3}" srcOrd="0" destOrd="0" presId="urn:microsoft.com/office/officeart/2005/8/layout/default#1"/>
    <dgm:cxn modelId="{263B9D25-E85E-4471-A375-0A7BB39FF7C3}" srcId="{C67B6F8E-C15E-4811-B1AE-9CDE05B8633F}" destId="{B4E4D5E7-F5DA-41B9-AE80-E0CA3EBBECA7}" srcOrd="2" destOrd="0" parTransId="{197E4859-E900-499E-9FCF-30F33FCE434F}" sibTransId="{DA2A3201-CA5D-430F-B969-98345CC66F27}"/>
    <dgm:cxn modelId="{ED888742-1484-40BA-A6ED-1002F644AC40}" srcId="{C67B6F8E-C15E-4811-B1AE-9CDE05B8633F}" destId="{8D4DD8B9-81EA-4189-BF89-8545BBFAC323}" srcOrd="0" destOrd="0" parTransId="{68F6DD16-D7C2-4247-801D-18D0FDFBE527}" sibTransId="{AC344ED1-C2CA-411E-99D0-168A59080828}"/>
    <dgm:cxn modelId="{174C2E04-0F13-4C2F-A8EA-0A8D3FAC68E1}" type="presOf" srcId="{8D4DD8B9-81EA-4189-BF89-8545BBFAC323}" destId="{8503CA88-8B19-4D08-8527-1A021A21FF6F}" srcOrd="0" destOrd="0" presId="urn:microsoft.com/office/officeart/2005/8/layout/default#1"/>
    <dgm:cxn modelId="{F6CF9FEE-5905-4307-94D0-14637BA173C8}" type="presParOf" srcId="{C09374FD-6FD2-4220-AC87-6CCE8ED2DB0B}" destId="{8503CA88-8B19-4D08-8527-1A021A21FF6F}" srcOrd="0" destOrd="0" presId="urn:microsoft.com/office/officeart/2005/8/layout/default#1"/>
    <dgm:cxn modelId="{827DE3CD-7695-4878-8BD5-0B5C82E5FA7C}" type="presParOf" srcId="{C09374FD-6FD2-4220-AC87-6CCE8ED2DB0B}" destId="{FEB5979D-AD3E-4130-805F-254C212EC955}" srcOrd="1" destOrd="0" presId="urn:microsoft.com/office/officeart/2005/8/layout/default#1"/>
    <dgm:cxn modelId="{67DDC4AC-B1BA-4853-B879-B4D8F2D2FB19}" type="presParOf" srcId="{C09374FD-6FD2-4220-AC87-6CCE8ED2DB0B}" destId="{C07F700B-8C23-4881-9F31-13F7F3F53BB3}" srcOrd="2" destOrd="0" presId="urn:microsoft.com/office/officeart/2005/8/layout/default#1"/>
    <dgm:cxn modelId="{6F932E7E-3BF8-431B-8A60-056D69045EC8}" type="presParOf" srcId="{C09374FD-6FD2-4220-AC87-6CCE8ED2DB0B}" destId="{8B53E459-B3F2-4EB8-B5DE-2E862C2F1F6D}" srcOrd="3" destOrd="0" presId="urn:microsoft.com/office/officeart/2005/8/layout/default#1"/>
    <dgm:cxn modelId="{7C257E9F-9EAF-45EF-933D-E65660FF30EE}" type="presParOf" srcId="{C09374FD-6FD2-4220-AC87-6CCE8ED2DB0B}" destId="{1AEAAC86-D727-4098-9136-5A0C34FA97A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45FFD4B-9E3C-44A4-9A32-771C948E565C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FDB0C5-E8B9-4142-ADE8-7AB5FB01B4CC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построения образовательной политики на соответствующих уровнях с учётом целей ДО, общих для всего образовательного пространства РФ</a:t>
          </a:r>
          <a:endParaRPr lang="ru-RU" b="1" dirty="0">
            <a:latin typeface="Calibri" pitchFamily="34" charset="0"/>
          </a:endParaRPr>
        </a:p>
      </dgm:t>
    </dgm:pt>
    <dgm:pt modelId="{AB365724-967E-467D-AD03-828C4672D0EC}" type="parTrans" cxnId="{835FE340-76D3-409E-8E00-E7BD53DFF36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FCFCA359-04A7-46B7-BAD3-3FE34F07885B}" type="sibTrans" cxnId="{835FE340-76D3-409E-8E00-E7BD53DFF36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0534161F-6D7D-4855-AF64-A51632E687BF}">
      <dgm:prSet/>
      <dgm:spPr/>
      <dgm:t>
        <a:bodyPr/>
        <a:lstStyle/>
        <a:p>
          <a:pPr algn="ctr" rtl="0"/>
          <a:r>
            <a:rPr lang="ru-RU" b="1" dirty="0" smtClean="0">
              <a:latin typeface="Calibri" pitchFamily="34" charset="0"/>
            </a:rPr>
            <a:t>формирования Программы, анализа профессиональной деятельности, взаимодействия с семьями</a:t>
          </a:r>
          <a:endParaRPr lang="ru-RU" b="1" dirty="0">
            <a:latin typeface="Calibri" pitchFamily="34" charset="0"/>
          </a:endParaRPr>
        </a:p>
      </dgm:t>
    </dgm:pt>
    <dgm:pt modelId="{EA5C78B2-153C-41BF-BEB8-B1FDF8140750}" type="parTrans" cxnId="{2B1438B7-2836-4A13-A197-EB3CEC140000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97267C6F-4C9D-4B43-9418-A6216F6A75ED}" type="sibTrans" cxnId="{2B1438B7-2836-4A13-A197-EB3CEC140000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4F7567-C4F6-4FA9-9876-DBD870A8815C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изучения характеристик образования детей</a:t>
          </a:r>
          <a:br>
            <a:rPr lang="ru-RU" b="1" dirty="0" smtClean="0">
              <a:latin typeface="Calibri" pitchFamily="34" charset="0"/>
            </a:rPr>
          </a:br>
          <a:r>
            <a:rPr lang="ru-RU" b="1" dirty="0" smtClean="0">
              <a:latin typeface="Calibri" pitchFamily="34" charset="0"/>
            </a:rPr>
            <a:t>в возрасте от 2 мес. до 8 лет</a:t>
          </a:r>
          <a:endParaRPr lang="ru-RU" b="1" dirty="0">
            <a:latin typeface="Calibri" pitchFamily="34" charset="0"/>
          </a:endParaRPr>
        </a:p>
      </dgm:t>
    </dgm:pt>
    <dgm:pt modelId="{5956189D-30BA-4936-B732-2B85F703BD59}" type="parTrans" cxnId="{5DB38D82-8D51-4A15-8A7D-73774F4DAD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E9BCC1D-A7E4-4059-82FC-ABF03D27A44C}" type="sibTrans" cxnId="{5DB38D82-8D51-4A15-8A7D-73774F4DAD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846BD39-AA30-4635-B571-E8706CA09004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информирования родителей и иной общественности относительно целей ДО, общих для всего образовательного пространства РФ</a:t>
          </a:r>
          <a:endParaRPr lang="ru-RU" b="1" dirty="0">
            <a:latin typeface="Calibri" pitchFamily="34" charset="0"/>
          </a:endParaRPr>
        </a:p>
      </dgm:t>
    </dgm:pt>
    <dgm:pt modelId="{EAFDC75B-1D3B-425E-87B6-B57AEC84EE6B}" type="parTrans" cxnId="{FB13BFA0-2F4B-4A19-9746-1D242E096B5A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375FAAC-D6EB-4312-9A6E-3512FA153751}" type="sibTrans" cxnId="{FB13BFA0-2F4B-4A19-9746-1D242E096B5A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19DFFB93-80D2-48F2-BC06-626259F8D2C2}" type="pres">
      <dgm:prSet presAssocID="{045FFD4B-9E3C-44A4-9A32-771C948E56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51C37-1A86-4132-BE2D-C9F517C951F4}" type="pres">
      <dgm:prSet presAssocID="{68FDB0C5-E8B9-4142-ADE8-7AB5FB01B4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413D8-0E37-4D82-8D68-679BBDCCEAA0}" type="pres">
      <dgm:prSet presAssocID="{FCFCA359-04A7-46B7-BAD3-3FE34F07885B}" presName="sibTrans" presStyleCnt="0"/>
      <dgm:spPr/>
    </dgm:pt>
    <dgm:pt modelId="{7C15A013-E7EC-47CB-AE71-50862332A466}" type="pres">
      <dgm:prSet presAssocID="{0534161F-6D7D-4855-AF64-A51632E687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C711F-A0DB-4641-B5EE-914AE6945CF0}" type="pres">
      <dgm:prSet presAssocID="{97267C6F-4C9D-4B43-9418-A6216F6A75ED}" presName="sibTrans" presStyleCnt="0"/>
      <dgm:spPr/>
    </dgm:pt>
    <dgm:pt modelId="{7B020337-C91A-4B6E-BC2A-8E774328246F}" type="pres">
      <dgm:prSet presAssocID="{254F7567-C4F6-4FA9-9876-DBD870A881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A78B-2031-46F2-9DF9-478EA8277F56}" type="pres">
      <dgm:prSet presAssocID="{3E9BCC1D-A7E4-4059-82FC-ABF03D27A44C}" presName="sibTrans" presStyleCnt="0"/>
      <dgm:spPr/>
    </dgm:pt>
    <dgm:pt modelId="{5FD8E7A9-67C5-46F1-8BAA-74EA5F84B484}" type="pres">
      <dgm:prSet presAssocID="{2846BD39-AA30-4635-B571-E8706CA090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C6963-965F-4CF9-BE4B-39A02F8F213C}" type="presOf" srcId="{0534161F-6D7D-4855-AF64-A51632E687BF}" destId="{7C15A013-E7EC-47CB-AE71-50862332A466}" srcOrd="0" destOrd="0" presId="urn:microsoft.com/office/officeart/2005/8/layout/default#2"/>
    <dgm:cxn modelId="{46067B80-03C4-4DA6-9B6F-7E130EF166B9}" type="presOf" srcId="{2846BD39-AA30-4635-B571-E8706CA09004}" destId="{5FD8E7A9-67C5-46F1-8BAA-74EA5F84B484}" srcOrd="0" destOrd="0" presId="urn:microsoft.com/office/officeart/2005/8/layout/default#2"/>
    <dgm:cxn modelId="{5DB38D82-8D51-4A15-8A7D-73774F4DAD7E}" srcId="{045FFD4B-9E3C-44A4-9A32-771C948E565C}" destId="{254F7567-C4F6-4FA9-9876-DBD870A8815C}" srcOrd="2" destOrd="0" parTransId="{5956189D-30BA-4936-B732-2B85F703BD59}" sibTransId="{3E9BCC1D-A7E4-4059-82FC-ABF03D27A44C}"/>
    <dgm:cxn modelId="{835FE340-76D3-409E-8E00-E7BD53DFF36C}" srcId="{045FFD4B-9E3C-44A4-9A32-771C948E565C}" destId="{68FDB0C5-E8B9-4142-ADE8-7AB5FB01B4CC}" srcOrd="0" destOrd="0" parTransId="{AB365724-967E-467D-AD03-828C4672D0EC}" sibTransId="{FCFCA359-04A7-46B7-BAD3-3FE34F07885B}"/>
    <dgm:cxn modelId="{2B1438B7-2836-4A13-A197-EB3CEC140000}" srcId="{045FFD4B-9E3C-44A4-9A32-771C948E565C}" destId="{0534161F-6D7D-4855-AF64-A51632E687BF}" srcOrd="1" destOrd="0" parTransId="{EA5C78B2-153C-41BF-BEB8-B1FDF8140750}" sibTransId="{97267C6F-4C9D-4B43-9418-A6216F6A75ED}"/>
    <dgm:cxn modelId="{494737B9-803B-43E2-8537-09067D1B189A}" type="presOf" srcId="{045FFD4B-9E3C-44A4-9A32-771C948E565C}" destId="{19DFFB93-80D2-48F2-BC06-626259F8D2C2}" srcOrd="0" destOrd="0" presId="urn:microsoft.com/office/officeart/2005/8/layout/default#2"/>
    <dgm:cxn modelId="{75F61173-3182-4A3E-94D8-388161746D4B}" type="presOf" srcId="{68FDB0C5-E8B9-4142-ADE8-7AB5FB01B4CC}" destId="{E8151C37-1A86-4132-BE2D-C9F517C951F4}" srcOrd="0" destOrd="0" presId="urn:microsoft.com/office/officeart/2005/8/layout/default#2"/>
    <dgm:cxn modelId="{D6226EE5-A992-42D5-8AEB-1F02D68F09CA}" type="presOf" srcId="{254F7567-C4F6-4FA9-9876-DBD870A8815C}" destId="{7B020337-C91A-4B6E-BC2A-8E774328246F}" srcOrd="0" destOrd="0" presId="urn:microsoft.com/office/officeart/2005/8/layout/default#2"/>
    <dgm:cxn modelId="{FB13BFA0-2F4B-4A19-9746-1D242E096B5A}" srcId="{045FFD4B-9E3C-44A4-9A32-771C948E565C}" destId="{2846BD39-AA30-4635-B571-E8706CA09004}" srcOrd="3" destOrd="0" parTransId="{EAFDC75B-1D3B-425E-87B6-B57AEC84EE6B}" sibTransId="{3375FAAC-D6EB-4312-9A6E-3512FA153751}"/>
    <dgm:cxn modelId="{38BBDC94-397B-42D3-A4F9-B26F4E5DC151}" type="presParOf" srcId="{19DFFB93-80D2-48F2-BC06-626259F8D2C2}" destId="{E8151C37-1A86-4132-BE2D-C9F517C951F4}" srcOrd="0" destOrd="0" presId="urn:microsoft.com/office/officeart/2005/8/layout/default#2"/>
    <dgm:cxn modelId="{9551DD05-F40F-4A09-90A9-8EA248C10EF8}" type="presParOf" srcId="{19DFFB93-80D2-48F2-BC06-626259F8D2C2}" destId="{76A413D8-0E37-4D82-8D68-679BBDCCEAA0}" srcOrd="1" destOrd="0" presId="urn:microsoft.com/office/officeart/2005/8/layout/default#2"/>
    <dgm:cxn modelId="{CC6A6758-2E68-4AFE-944B-A5FFACDD2778}" type="presParOf" srcId="{19DFFB93-80D2-48F2-BC06-626259F8D2C2}" destId="{7C15A013-E7EC-47CB-AE71-50862332A466}" srcOrd="2" destOrd="0" presId="urn:microsoft.com/office/officeart/2005/8/layout/default#2"/>
    <dgm:cxn modelId="{EC8041EC-99E1-47C9-8E5D-5270C971BC6C}" type="presParOf" srcId="{19DFFB93-80D2-48F2-BC06-626259F8D2C2}" destId="{CAFC711F-A0DB-4641-B5EE-914AE6945CF0}" srcOrd="3" destOrd="0" presId="urn:microsoft.com/office/officeart/2005/8/layout/default#2"/>
    <dgm:cxn modelId="{52EA0A95-52E7-498E-A27A-E1161598D6EC}" type="presParOf" srcId="{19DFFB93-80D2-48F2-BC06-626259F8D2C2}" destId="{7B020337-C91A-4B6E-BC2A-8E774328246F}" srcOrd="4" destOrd="0" presId="urn:microsoft.com/office/officeart/2005/8/layout/default#2"/>
    <dgm:cxn modelId="{F2064509-CFE4-4D3D-982F-898B2E52F6DD}" type="presParOf" srcId="{19DFFB93-80D2-48F2-BC06-626259F8D2C2}" destId="{F4ECA78B-2031-46F2-9DF9-478EA8277F56}" srcOrd="5" destOrd="0" presId="urn:microsoft.com/office/officeart/2005/8/layout/default#2"/>
    <dgm:cxn modelId="{363E5548-30A8-4A93-BD40-046EE2A3A3B5}" type="presParOf" srcId="{19DFFB93-80D2-48F2-BC06-626259F8D2C2}" destId="{5FD8E7A9-67C5-46F1-8BAA-74EA5F84B48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Игровая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FEDAF61-4CE9-437B-BD67-39F45D66F44F}" type="parTrans" cxnId="{619236CB-39EE-4340-A66C-075F355470AC}">
      <dgm:prSet/>
      <dgm:spPr/>
    </dgm:pt>
    <dgm:pt modelId="{F2F3DDF3-4B43-414A-AEF0-537B5A0AB148}" type="sibTrans" cxnId="{619236CB-39EE-4340-A66C-075F355470AC}">
      <dgm:prSet/>
      <dgm:spPr/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B23-21BE-4A74-9B96-B08DA74C5CAD}" type="pres">
      <dgm:prSet presAssocID="{1FEDAF61-4CE9-437B-BD67-39F45D66F44F}" presName="Name13" presStyleLbl="parChTrans1D2" presStyleIdx="2" presStyleCnt="3"/>
      <dgm:spPr/>
    </dgm:pt>
    <dgm:pt modelId="{324033BD-B766-4E1A-B8E5-5A7D8D5893EB}" type="pres">
      <dgm:prSet presAssocID="{5148F446-849D-48C5-B908-9059CE129AE7}" presName="childText" presStyleLbl="bgAcc1" presStyleIdx="2" presStyleCnt="3" custScaleX="21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70531172-B205-48E6-8E8E-AC969D02FE4A}" type="presOf" srcId="{CD609820-82E3-40CC-A272-B1A4BA6951A3}" destId="{D8C50267-EC82-4E7C-856B-F75197FBEB58}" srcOrd="0" destOrd="0" presId="urn:microsoft.com/office/officeart/2005/8/layout/hierarchy3"/>
    <dgm:cxn modelId="{6229A931-68BD-42EB-A67E-F3AC6BEF9696}" type="presOf" srcId="{5148F446-849D-48C5-B908-9059CE129AE7}" destId="{324033BD-B766-4E1A-B8E5-5A7D8D5893EB}" srcOrd="0" destOrd="0" presId="urn:microsoft.com/office/officeart/2005/8/layout/hierarchy3"/>
    <dgm:cxn modelId="{7978ED1F-FB79-42B2-AB5C-340EB3FE2DB1}" type="presOf" srcId="{1FEDAF61-4CE9-437B-BD67-39F45D66F44F}" destId="{6D65AB23-21BE-4A74-9B96-B08DA74C5CAD}" srcOrd="0" destOrd="0" presId="urn:microsoft.com/office/officeart/2005/8/layout/hierarchy3"/>
    <dgm:cxn modelId="{C16EFCCD-7710-4A23-871A-6032A9DF2595}" type="presOf" srcId="{790C0259-0E13-422D-86AA-C6AEEAE5A4C5}" destId="{03DB3585-4966-4384-B92B-36A4C2FA126E}" srcOrd="0" destOrd="0" presId="urn:microsoft.com/office/officeart/2005/8/layout/hierarchy3"/>
    <dgm:cxn modelId="{B6E0F5D4-4A7C-4A0B-8550-CD5A9C6DFA29}" type="presOf" srcId="{398176C2-17E7-4A9C-A205-731AB69D4A93}" destId="{FC6393E0-8A1C-4C20-91CB-B432A2B22550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551B5B69-A053-4E5A-A6C4-6D520BB1C2F6}" type="presOf" srcId="{BD3D1612-1245-4D8F-956E-217319DB91C4}" destId="{34639101-E28C-4150-98AB-717A8B1FE58E}" srcOrd="0" destOrd="0" presId="urn:microsoft.com/office/officeart/2005/8/layout/hierarchy3"/>
    <dgm:cxn modelId="{714C6071-E8FA-4BDC-9A63-558C827665DB}" type="presOf" srcId="{398176C2-17E7-4A9C-A205-731AB69D4A93}" destId="{B13808B5-1BC2-4F07-8F83-39966228D918}" srcOrd="1" destOrd="0" presId="urn:microsoft.com/office/officeart/2005/8/layout/hierarchy3"/>
    <dgm:cxn modelId="{B3930D96-90E4-473A-A07F-1FC709F9AFF7}" type="presOf" srcId="{068E53E1-10C2-4FB5-8621-5A4FC7788022}" destId="{985737AB-C7D0-4F24-9AF9-8A0F4B82E795}" srcOrd="0" destOrd="0" presId="urn:microsoft.com/office/officeart/2005/8/layout/hierarchy3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4CADA5C2-7768-4AA8-950B-90F4041DF75F}" type="presOf" srcId="{3F6DCD3B-FC7B-4529-8C31-DF36D7E8363D}" destId="{76F9942F-226E-44AF-96D2-65D277366096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AB9FA750-C670-4A09-8742-28BF0EC6DD89}" type="presParOf" srcId="{985737AB-C7D0-4F24-9AF9-8A0F4B82E795}" destId="{3653E4C9-124C-4238-A12D-1889064E9B74}" srcOrd="0" destOrd="0" presId="urn:microsoft.com/office/officeart/2005/8/layout/hierarchy3"/>
    <dgm:cxn modelId="{B7795CB6-9717-4722-B9BE-5B5E4684DEBC}" type="presParOf" srcId="{3653E4C9-124C-4238-A12D-1889064E9B74}" destId="{E6B32ECF-B095-4062-A5D3-F8A51AAA06B4}" srcOrd="0" destOrd="0" presId="urn:microsoft.com/office/officeart/2005/8/layout/hierarchy3"/>
    <dgm:cxn modelId="{F6926451-B482-4D53-A263-E69E67B1C6CC}" type="presParOf" srcId="{E6B32ECF-B095-4062-A5D3-F8A51AAA06B4}" destId="{FC6393E0-8A1C-4C20-91CB-B432A2B22550}" srcOrd="0" destOrd="0" presId="urn:microsoft.com/office/officeart/2005/8/layout/hierarchy3"/>
    <dgm:cxn modelId="{F83511BB-2C29-4E3F-9238-1A8AB4D90DA5}" type="presParOf" srcId="{E6B32ECF-B095-4062-A5D3-F8A51AAA06B4}" destId="{B13808B5-1BC2-4F07-8F83-39966228D918}" srcOrd="1" destOrd="0" presId="urn:microsoft.com/office/officeart/2005/8/layout/hierarchy3"/>
    <dgm:cxn modelId="{531DF3AC-8E88-4909-891A-35112B756E73}" type="presParOf" srcId="{3653E4C9-124C-4238-A12D-1889064E9B74}" destId="{194A3F71-61F5-4953-AD0B-541BAEA4AC69}" srcOrd="1" destOrd="0" presId="urn:microsoft.com/office/officeart/2005/8/layout/hierarchy3"/>
    <dgm:cxn modelId="{BCF138CD-281C-46DD-8F82-726D4E399959}" type="presParOf" srcId="{194A3F71-61F5-4953-AD0B-541BAEA4AC69}" destId="{D8C50267-EC82-4E7C-856B-F75197FBEB58}" srcOrd="0" destOrd="0" presId="urn:microsoft.com/office/officeart/2005/8/layout/hierarchy3"/>
    <dgm:cxn modelId="{864F8E80-8394-4D8C-9A5B-E3BE50A87BEC}" type="presParOf" srcId="{194A3F71-61F5-4953-AD0B-541BAEA4AC69}" destId="{03DB3585-4966-4384-B92B-36A4C2FA126E}" srcOrd="1" destOrd="0" presId="urn:microsoft.com/office/officeart/2005/8/layout/hierarchy3"/>
    <dgm:cxn modelId="{DA2712D2-709A-4490-BFD9-8CC625C74B2E}" type="presParOf" srcId="{194A3F71-61F5-4953-AD0B-541BAEA4AC69}" destId="{76F9942F-226E-44AF-96D2-65D277366096}" srcOrd="2" destOrd="0" presId="urn:microsoft.com/office/officeart/2005/8/layout/hierarchy3"/>
    <dgm:cxn modelId="{53E626E7-6329-4D1D-93BE-CCF38B0AAB3E}" type="presParOf" srcId="{194A3F71-61F5-4953-AD0B-541BAEA4AC69}" destId="{34639101-E28C-4150-98AB-717A8B1FE58E}" srcOrd="3" destOrd="0" presId="urn:microsoft.com/office/officeart/2005/8/layout/hierarchy3"/>
    <dgm:cxn modelId="{07673B2F-AAA7-4DC5-8E10-EC035D9EEBDD}" type="presParOf" srcId="{194A3F71-61F5-4953-AD0B-541BAEA4AC69}" destId="{6D65AB23-21BE-4A74-9B96-B08DA74C5CAD}" srcOrd="4" destOrd="0" presId="urn:microsoft.com/office/officeart/2005/8/layout/hierarchy3"/>
    <dgm:cxn modelId="{067E7291-71DD-489D-920B-5890C7D25CB9}" type="presParOf" srcId="{194A3F71-61F5-4953-AD0B-541BAEA4AC69}" destId="{324033BD-B766-4E1A-B8E5-5A7D8D5893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8F6EE-DE44-4FE1-89F4-4F02952D8A8D}" type="presOf" srcId="{CD609820-82E3-40CC-A272-B1A4BA6951A3}" destId="{D8C50267-EC82-4E7C-856B-F75197FBEB58}" srcOrd="0" destOrd="0" presId="urn:microsoft.com/office/officeart/2005/8/layout/hierarchy3"/>
    <dgm:cxn modelId="{3D270F4B-86B2-46D1-8F16-A05C14DDDE19}" type="presOf" srcId="{398176C2-17E7-4A9C-A205-731AB69D4A93}" destId="{FC6393E0-8A1C-4C20-91CB-B432A2B22550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3DCFFA15-8F16-4D58-A61C-81858393F76D}" type="presOf" srcId="{398176C2-17E7-4A9C-A205-731AB69D4A93}" destId="{B13808B5-1BC2-4F07-8F83-39966228D918}" srcOrd="1" destOrd="0" presId="urn:microsoft.com/office/officeart/2005/8/layout/hierarchy3"/>
    <dgm:cxn modelId="{873E6FD9-D4EE-46E2-9C12-AA0AF9825FFD}" type="presOf" srcId="{068E53E1-10C2-4FB5-8621-5A4FC7788022}" destId="{985737AB-C7D0-4F24-9AF9-8A0F4B82E795}" srcOrd="0" destOrd="0" presId="urn:microsoft.com/office/officeart/2005/8/layout/hierarchy3"/>
    <dgm:cxn modelId="{9F19D901-77AE-4A91-A18C-677300096AAE}" type="presOf" srcId="{790C0259-0E13-422D-86AA-C6AEEAE5A4C5}" destId="{03DB3585-4966-4384-B92B-36A4C2FA126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FCF3AA46-96ED-4EB1-9CE4-43A99091F1F6}" type="presParOf" srcId="{985737AB-C7D0-4F24-9AF9-8A0F4B82E795}" destId="{3653E4C9-124C-4238-A12D-1889064E9B74}" srcOrd="0" destOrd="0" presId="urn:microsoft.com/office/officeart/2005/8/layout/hierarchy3"/>
    <dgm:cxn modelId="{77F4E090-ECC3-48E9-BB40-8B33D62A51CD}" type="presParOf" srcId="{3653E4C9-124C-4238-A12D-1889064E9B74}" destId="{E6B32ECF-B095-4062-A5D3-F8A51AAA06B4}" srcOrd="0" destOrd="0" presId="urn:microsoft.com/office/officeart/2005/8/layout/hierarchy3"/>
    <dgm:cxn modelId="{C6C7FD80-E1A0-4F70-9D00-E10AA578588B}" type="presParOf" srcId="{E6B32ECF-B095-4062-A5D3-F8A51AAA06B4}" destId="{FC6393E0-8A1C-4C20-91CB-B432A2B22550}" srcOrd="0" destOrd="0" presId="urn:microsoft.com/office/officeart/2005/8/layout/hierarchy3"/>
    <dgm:cxn modelId="{0C2B7BAF-284A-44A3-8309-ECFD485793C3}" type="presParOf" srcId="{E6B32ECF-B095-4062-A5D3-F8A51AAA06B4}" destId="{B13808B5-1BC2-4F07-8F83-39966228D918}" srcOrd="1" destOrd="0" presId="urn:microsoft.com/office/officeart/2005/8/layout/hierarchy3"/>
    <dgm:cxn modelId="{162F8ED5-8FAC-478D-89ED-E843A47160E3}" type="presParOf" srcId="{3653E4C9-124C-4238-A12D-1889064E9B74}" destId="{194A3F71-61F5-4953-AD0B-541BAEA4AC69}" srcOrd="1" destOrd="0" presId="urn:microsoft.com/office/officeart/2005/8/layout/hierarchy3"/>
    <dgm:cxn modelId="{3DEEF608-69EC-4B37-8B2D-D912FCA80549}" type="presParOf" srcId="{194A3F71-61F5-4953-AD0B-541BAEA4AC69}" destId="{D8C50267-EC82-4E7C-856B-F75197FBEB58}" srcOrd="0" destOrd="0" presId="urn:microsoft.com/office/officeart/2005/8/layout/hierarchy3"/>
    <dgm:cxn modelId="{9FD90417-BD3F-4F17-9519-4D4CF9C91DDE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75581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9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9A601-A61F-4E87-B792-54514D29C5C2}" type="presOf" srcId="{068E53E1-10C2-4FB5-8621-5A4FC7788022}" destId="{985737AB-C7D0-4F24-9AF9-8A0F4B82E795}" srcOrd="0" destOrd="0" presId="urn:microsoft.com/office/officeart/2005/8/layout/hierarchy3"/>
    <dgm:cxn modelId="{4B2B139A-3324-4F63-B575-F6DF6728202F}" type="presOf" srcId="{CD609820-82E3-40CC-A272-B1A4BA6951A3}" destId="{D8C50267-EC82-4E7C-856B-F75197FBEB5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18BC72F2-A2AA-49E7-8971-7E1EB67F117F}" type="presOf" srcId="{398176C2-17E7-4A9C-A205-731AB69D4A93}" destId="{FC6393E0-8A1C-4C20-91CB-B432A2B22550}" srcOrd="0" destOrd="0" presId="urn:microsoft.com/office/officeart/2005/8/layout/hierarchy3"/>
    <dgm:cxn modelId="{F4029F20-2E1C-4153-B90A-6E5A4F4F503D}" type="presOf" srcId="{790C0259-0E13-422D-86AA-C6AEEAE5A4C5}" destId="{03DB3585-4966-4384-B92B-36A4C2FA126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1B570357-9FB7-4D7F-9C6A-8CF7124B68FD}" type="presOf" srcId="{398176C2-17E7-4A9C-A205-731AB69D4A93}" destId="{B13808B5-1BC2-4F07-8F83-39966228D918}" srcOrd="1" destOrd="0" presId="urn:microsoft.com/office/officeart/2005/8/layout/hierarchy3"/>
    <dgm:cxn modelId="{1D629BE1-3BF2-4E79-AA26-002F39B7708A}" type="presParOf" srcId="{985737AB-C7D0-4F24-9AF9-8A0F4B82E795}" destId="{3653E4C9-124C-4238-A12D-1889064E9B74}" srcOrd="0" destOrd="0" presId="urn:microsoft.com/office/officeart/2005/8/layout/hierarchy3"/>
    <dgm:cxn modelId="{0BF4C31B-28E5-4FAD-BB93-19A89EEAB912}" type="presParOf" srcId="{3653E4C9-124C-4238-A12D-1889064E9B74}" destId="{E6B32ECF-B095-4062-A5D3-F8A51AAA06B4}" srcOrd="0" destOrd="0" presId="urn:microsoft.com/office/officeart/2005/8/layout/hierarchy3"/>
    <dgm:cxn modelId="{A4ADB2C0-9E47-470D-8757-8E3F709421C9}" type="presParOf" srcId="{E6B32ECF-B095-4062-A5D3-F8A51AAA06B4}" destId="{FC6393E0-8A1C-4C20-91CB-B432A2B22550}" srcOrd="0" destOrd="0" presId="urn:microsoft.com/office/officeart/2005/8/layout/hierarchy3"/>
    <dgm:cxn modelId="{4E1837BD-E37E-4F1C-ABBE-1CB6107D4EFC}" type="presParOf" srcId="{E6B32ECF-B095-4062-A5D3-F8A51AAA06B4}" destId="{B13808B5-1BC2-4F07-8F83-39966228D918}" srcOrd="1" destOrd="0" presId="urn:microsoft.com/office/officeart/2005/8/layout/hierarchy3"/>
    <dgm:cxn modelId="{C9B1345C-00B1-4108-9536-CE9C9604082E}" type="presParOf" srcId="{3653E4C9-124C-4238-A12D-1889064E9B74}" destId="{194A3F71-61F5-4953-AD0B-541BAEA4AC69}" srcOrd="1" destOrd="0" presId="urn:microsoft.com/office/officeart/2005/8/layout/hierarchy3"/>
    <dgm:cxn modelId="{4792AF62-121B-4556-8C45-A422C17EFEAB}" type="presParOf" srcId="{194A3F71-61F5-4953-AD0B-541BAEA4AC69}" destId="{D8C50267-EC82-4E7C-856B-F75197FBEB58}" srcOrd="0" destOrd="0" presId="urn:microsoft.com/office/officeart/2005/8/layout/hierarchy3"/>
    <dgm:cxn modelId="{AF318FC3-4428-4BFC-9589-F8542BF89FFA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656D2E48-7B49-436A-84EE-1ED6D32E8C0C}" type="presOf" srcId="{068E53E1-10C2-4FB5-8621-5A4FC7788022}" destId="{985737AB-C7D0-4F24-9AF9-8A0F4B82E795}" srcOrd="0" destOrd="0" presId="urn:microsoft.com/office/officeart/2005/8/layout/hierarchy3"/>
    <dgm:cxn modelId="{98F06FB2-D6C3-449F-8DA1-009148816084}" type="presOf" srcId="{398176C2-17E7-4A9C-A205-731AB69D4A93}" destId="{B13808B5-1BC2-4F07-8F83-39966228D918}" srcOrd="1" destOrd="0" presId="urn:microsoft.com/office/officeart/2005/8/layout/hierarchy3"/>
    <dgm:cxn modelId="{94870F7A-8DC9-479D-84CF-CFBE2E613CB1}" type="presOf" srcId="{398176C2-17E7-4A9C-A205-731AB69D4A93}" destId="{FC6393E0-8A1C-4C20-91CB-B432A2B22550}" srcOrd="0" destOrd="0" presId="urn:microsoft.com/office/officeart/2005/8/layout/hierarchy3"/>
    <dgm:cxn modelId="{6937B824-98F4-4DC1-A518-6CFB22671AFB}" type="presParOf" srcId="{985737AB-C7D0-4F24-9AF9-8A0F4B82E795}" destId="{3653E4C9-124C-4238-A12D-1889064E9B74}" srcOrd="0" destOrd="0" presId="urn:microsoft.com/office/officeart/2005/8/layout/hierarchy3"/>
    <dgm:cxn modelId="{1901CF32-D827-4AA2-88BB-D43710C9378D}" type="presParOf" srcId="{3653E4C9-124C-4238-A12D-1889064E9B74}" destId="{E6B32ECF-B095-4062-A5D3-F8A51AAA06B4}" srcOrd="0" destOrd="0" presId="urn:microsoft.com/office/officeart/2005/8/layout/hierarchy3"/>
    <dgm:cxn modelId="{0D18F57D-EF25-428C-A530-9A5458C73B1B}" type="presParOf" srcId="{E6B32ECF-B095-4062-A5D3-F8A51AAA06B4}" destId="{FC6393E0-8A1C-4C20-91CB-B432A2B22550}" srcOrd="0" destOrd="0" presId="urn:microsoft.com/office/officeart/2005/8/layout/hierarchy3"/>
    <dgm:cxn modelId="{BC50C7EC-7E5D-4511-B42E-9465F9E547A1}" type="presParOf" srcId="{E6B32ECF-B095-4062-A5D3-F8A51AAA06B4}" destId="{B13808B5-1BC2-4F07-8F83-39966228D918}" srcOrd="1" destOrd="0" presId="urn:microsoft.com/office/officeart/2005/8/layout/hierarchy3"/>
    <dgm:cxn modelId="{66A5EC8E-9FFB-41B7-A7EB-E89E330EBE0C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на улице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2558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0361DA-B368-48DD-923A-8AAFE0B83536}" type="presOf" srcId="{F45ED365-2512-43F3-8293-75F0D4139B2D}" destId="{89F48356-9A49-4620-8AB4-4505F913DDAF}" srcOrd="0" destOrd="0" presId="urn:microsoft.com/office/officeart/2005/8/layout/hierarchy3"/>
    <dgm:cxn modelId="{A3861667-7AB3-44A7-BC6A-32ABBB605CC8}" type="presOf" srcId="{CD609820-82E3-40CC-A272-B1A4BA6951A3}" destId="{D8C50267-EC82-4E7C-856B-F75197FBEB5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FE6B7A77-9280-46C0-AD34-F1F1661AD951}" type="presOf" srcId="{46F1A65D-5EEA-4685-8357-EB0F97484105}" destId="{F32C8DFD-A6CB-4A70-8A50-477A193651D2}" srcOrd="0" destOrd="0" presId="urn:microsoft.com/office/officeart/2005/8/layout/hierarchy3"/>
    <dgm:cxn modelId="{0C498DA4-4876-469A-ADC4-E3F11ED0F026}" type="presOf" srcId="{398176C2-17E7-4A9C-A205-731AB69D4A93}" destId="{FC6393E0-8A1C-4C20-91CB-B432A2B22550}" srcOrd="0" destOrd="0" presId="urn:microsoft.com/office/officeart/2005/8/layout/hierarchy3"/>
    <dgm:cxn modelId="{6B725628-3D69-4A61-A135-1F58BD1C013B}" type="presOf" srcId="{398176C2-17E7-4A9C-A205-731AB69D4A93}" destId="{B13808B5-1BC2-4F07-8F83-39966228D918}" srcOrd="1" destOrd="0" presId="urn:microsoft.com/office/officeart/2005/8/layout/hierarchy3"/>
    <dgm:cxn modelId="{C788CAB9-E1E0-4C1B-AEE1-B7679597011B}" type="presOf" srcId="{BD3D1612-1245-4D8F-956E-217319DB91C4}" destId="{34639101-E28C-4150-98AB-717A8B1FE58E}" srcOrd="0" destOrd="0" presId="urn:microsoft.com/office/officeart/2005/8/layout/hierarchy3"/>
    <dgm:cxn modelId="{D60D6654-609D-44D8-8316-35E2BC82A6E9}" type="presOf" srcId="{068E53E1-10C2-4FB5-8621-5A4FC7788022}" destId="{985737AB-C7D0-4F24-9AF9-8A0F4B82E795}" srcOrd="0" destOrd="0" presId="urn:microsoft.com/office/officeart/2005/8/layout/hierarchy3"/>
    <dgm:cxn modelId="{CC8E132F-80D3-437D-897D-E48E7AB82AFA}" type="presOf" srcId="{3F6DCD3B-FC7B-4529-8C31-DF36D7E8363D}" destId="{76F9942F-226E-44AF-96D2-65D277366096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15C55CE6-5F88-45E9-BB57-EC82E8BFAEAB}" type="presOf" srcId="{790C0259-0E13-422D-86AA-C6AEEAE5A4C5}" destId="{03DB3585-4966-4384-B92B-36A4C2FA126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948DC67A-1295-49E0-B582-808463D0D177}" type="presParOf" srcId="{985737AB-C7D0-4F24-9AF9-8A0F4B82E795}" destId="{3653E4C9-124C-4238-A12D-1889064E9B74}" srcOrd="0" destOrd="0" presId="urn:microsoft.com/office/officeart/2005/8/layout/hierarchy3"/>
    <dgm:cxn modelId="{053C13E6-F23E-457E-828F-1AF7A91587AB}" type="presParOf" srcId="{3653E4C9-124C-4238-A12D-1889064E9B74}" destId="{E6B32ECF-B095-4062-A5D3-F8A51AAA06B4}" srcOrd="0" destOrd="0" presId="urn:microsoft.com/office/officeart/2005/8/layout/hierarchy3"/>
    <dgm:cxn modelId="{25E13E7A-C2E9-4C3B-91EA-5A54CC1CE267}" type="presParOf" srcId="{E6B32ECF-B095-4062-A5D3-F8A51AAA06B4}" destId="{FC6393E0-8A1C-4C20-91CB-B432A2B22550}" srcOrd="0" destOrd="0" presId="urn:microsoft.com/office/officeart/2005/8/layout/hierarchy3"/>
    <dgm:cxn modelId="{5B95BA4D-4F07-43B4-8BF8-CD15F25B70AF}" type="presParOf" srcId="{E6B32ECF-B095-4062-A5D3-F8A51AAA06B4}" destId="{B13808B5-1BC2-4F07-8F83-39966228D918}" srcOrd="1" destOrd="0" presId="urn:microsoft.com/office/officeart/2005/8/layout/hierarchy3"/>
    <dgm:cxn modelId="{1086188E-201C-47F9-836E-8C552FC2D4F8}" type="presParOf" srcId="{3653E4C9-124C-4238-A12D-1889064E9B74}" destId="{194A3F71-61F5-4953-AD0B-541BAEA4AC69}" srcOrd="1" destOrd="0" presId="urn:microsoft.com/office/officeart/2005/8/layout/hierarchy3"/>
    <dgm:cxn modelId="{83F52CBE-7BD4-4766-9502-D73665D9C4AC}" type="presParOf" srcId="{194A3F71-61F5-4953-AD0B-541BAEA4AC69}" destId="{D8C50267-EC82-4E7C-856B-F75197FBEB58}" srcOrd="0" destOrd="0" presId="urn:microsoft.com/office/officeart/2005/8/layout/hierarchy3"/>
    <dgm:cxn modelId="{A32E8CC1-880C-4F34-8809-45F3A1B3B166}" type="presParOf" srcId="{194A3F71-61F5-4953-AD0B-541BAEA4AC69}" destId="{03DB3585-4966-4384-B92B-36A4C2FA126E}" srcOrd="1" destOrd="0" presId="urn:microsoft.com/office/officeart/2005/8/layout/hierarchy3"/>
    <dgm:cxn modelId="{7E865C44-0277-40EF-A464-60D6B98888D8}" type="presParOf" srcId="{194A3F71-61F5-4953-AD0B-541BAEA4AC69}" destId="{76F9942F-226E-44AF-96D2-65D277366096}" srcOrd="2" destOrd="0" presId="urn:microsoft.com/office/officeart/2005/8/layout/hierarchy3"/>
    <dgm:cxn modelId="{A6477858-0779-4431-BA1B-7B3AE1B22224}" type="presParOf" srcId="{194A3F71-61F5-4953-AD0B-541BAEA4AC69}" destId="{34639101-E28C-4150-98AB-717A8B1FE58E}" srcOrd="3" destOrd="0" presId="urn:microsoft.com/office/officeart/2005/8/layout/hierarchy3"/>
    <dgm:cxn modelId="{7E13121B-AC6A-4B9F-974D-14AF51ABFAC2}" type="presParOf" srcId="{194A3F71-61F5-4953-AD0B-541BAEA4AC69}" destId="{F32C8DFD-A6CB-4A70-8A50-477A193651D2}" srcOrd="4" destOrd="0" presId="urn:microsoft.com/office/officeart/2005/8/layout/hierarchy3"/>
    <dgm:cxn modelId="{11F3CD47-C957-47AF-9C1D-9D7EB0EDDE1D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433774B5-36F4-4A79-8828-92561E314752}" type="presOf" srcId="{068E53E1-10C2-4FB5-8621-5A4FC7788022}" destId="{985737AB-C7D0-4F24-9AF9-8A0F4B82E795}" srcOrd="0" destOrd="0" presId="urn:microsoft.com/office/officeart/2005/8/layout/hierarchy3"/>
    <dgm:cxn modelId="{7B35F71C-8507-481A-9BEF-5531A57F34D6}" type="presOf" srcId="{398176C2-17E7-4A9C-A205-731AB69D4A93}" destId="{FC6393E0-8A1C-4C20-91CB-B432A2B22550}" srcOrd="0" destOrd="0" presId="urn:microsoft.com/office/officeart/2005/8/layout/hierarchy3"/>
    <dgm:cxn modelId="{41A36BAE-37FB-421F-AC3A-1396DCF3BF3C}" type="presOf" srcId="{398176C2-17E7-4A9C-A205-731AB69D4A93}" destId="{B13808B5-1BC2-4F07-8F83-39966228D918}" srcOrd="1" destOrd="0" presId="urn:microsoft.com/office/officeart/2005/8/layout/hierarchy3"/>
    <dgm:cxn modelId="{24E13916-5CC6-489E-8EE2-9AF8F39A5233}" type="presParOf" srcId="{985737AB-C7D0-4F24-9AF9-8A0F4B82E795}" destId="{3653E4C9-124C-4238-A12D-1889064E9B74}" srcOrd="0" destOrd="0" presId="urn:microsoft.com/office/officeart/2005/8/layout/hierarchy3"/>
    <dgm:cxn modelId="{EFB2FA3F-5EC7-4C44-BDB9-0AD30695E36B}" type="presParOf" srcId="{3653E4C9-124C-4238-A12D-1889064E9B74}" destId="{E6B32ECF-B095-4062-A5D3-F8A51AAA06B4}" srcOrd="0" destOrd="0" presId="urn:microsoft.com/office/officeart/2005/8/layout/hierarchy3"/>
    <dgm:cxn modelId="{E23E3C88-C3E4-4D2B-8928-6F9031880873}" type="presParOf" srcId="{E6B32ECF-B095-4062-A5D3-F8A51AAA06B4}" destId="{FC6393E0-8A1C-4C20-91CB-B432A2B22550}" srcOrd="0" destOrd="0" presId="urn:microsoft.com/office/officeart/2005/8/layout/hierarchy3"/>
    <dgm:cxn modelId="{5CAAFF44-2C13-49C9-A8A8-58161D26C4F2}" type="presParOf" srcId="{E6B32ECF-B095-4062-A5D3-F8A51AAA06B4}" destId="{B13808B5-1BC2-4F07-8F83-39966228D918}" srcOrd="1" destOrd="0" presId="urn:microsoft.com/office/officeart/2005/8/layout/hierarchy3"/>
    <dgm:cxn modelId="{A228629B-229E-46CB-8DEA-1308CA839BE6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E5608-F722-4C50-A604-D4A8088B3C52}">
      <dsp:nvSpPr>
        <dsp:cNvPr id="0" name=""/>
        <dsp:cNvSpPr/>
      </dsp:nvSpPr>
      <dsp:spPr>
        <a:xfrm>
          <a:off x="0" y="431213"/>
          <a:ext cx="8229600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. ОБЩИЕ ПОЛОЖЕНИЯ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>
        <a:off x="0" y="431213"/>
        <a:ext cx="8229600" cy="529790"/>
      </dsp:txXfrm>
    </dsp:sp>
    <dsp:sp modelId="{82C9DFBF-D5B7-422D-8423-A9566CF8165A}">
      <dsp:nvSpPr>
        <dsp:cNvPr id="0" name=""/>
        <dsp:cNvSpPr/>
      </dsp:nvSpPr>
      <dsp:spPr>
        <a:xfrm>
          <a:off x="0" y="1162859"/>
          <a:ext cx="8229600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II. ТРЕБОВАНИЯ К СТРУКТУРЕ ООП ДО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0" y="1162859"/>
        <a:ext cx="8229600" cy="529790"/>
      </dsp:txXfrm>
    </dsp:sp>
    <dsp:sp modelId="{F2C7EA58-5A01-44EE-ABEF-75818CB85192}">
      <dsp:nvSpPr>
        <dsp:cNvPr id="0" name=""/>
        <dsp:cNvSpPr/>
      </dsp:nvSpPr>
      <dsp:spPr>
        <a:xfrm>
          <a:off x="0" y="1901325"/>
          <a:ext cx="8229600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III</a:t>
          </a:r>
          <a:r>
            <a:rPr lang="en-US" sz="2300" b="1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0" y="1901325"/>
        <a:ext cx="8229600" cy="529790"/>
      </dsp:txXfrm>
    </dsp:sp>
    <dsp:sp modelId="{0CED4AFF-BE05-4E75-BA4D-43614F6C4FFB}">
      <dsp:nvSpPr>
        <dsp:cNvPr id="0" name=""/>
        <dsp:cNvSpPr/>
      </dsp:nvSpPr>
      <dsp:spPr>
        <a:xfrm>
          <a:off x="0" y="2486494"/>
          <a:ext cx="8229600" cy="135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психолого-педагогическим условиям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кадровым условиям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материально-техническим условиям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финансовым условиям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2486494"/>
        <a:ext cx="8229600" cy="1350039"/>
      </dsp:txXfrm>
    </dsp:sp>
    <dsp:sp modelId="{536C2E60-155B-45B6-8CA3-F1BDCFF20623}">
      <dsp:nvSpPr>
        <dsp:cNvPr id="0" name=""/>
        <dsp:cNvSpPr/>
      </dsp:nvSpPr>
      <dsp:spPr>
        <a:xfrm>
          <a:off x="0" y="3946942"/>
          <a:ext cx="8229600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0" y="3946942"/>
        <a:ext cx="8229600" cy="52979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311B43-C0FE-4A06-B162-E34CB728453B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933D4D-5BD6-4F0A-B54C-17ADDE7F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237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 1 сентября 2013 г. вступил в силу Федеральный закон от 29.12.2012  № 273-ФЗ  «Об образовании в Российской Федерации», который внёс ряд существенных изменений в систему образования Российской Федерации и, в частности, в дошкольное образование.</a:t>
            </a: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2B4E0F-E108-48F3-BDA9-B314019A9C5C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>
              <a:spcBef>
                <a:spcPct val="0"/>
              </a:spcBef>
            </a:pPr>
            <a:r>
              <a:rPr lang="ru-RU" smtClean="0"/>
              <a:t>Стандарт направлен на решение следующих задач:</a:t>
            </a:r>
          </a:p>
        </p:txBody>
      </p:sp>
      <p:sp>
        <p:nvSpPr>
          <p:cNvPr id="147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696A47-E374-417B-99C7-412F3F2AF5B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Стандарт включает в себя требования к: структуре Программы и ее объему; условиям реализации Программы; результатам освоения Программы. Выраженный акцент в данном Стандарте </a:t>
            </a:r>
            <a:r>
              <a:rPr lang="ru-RU" b="1" smtClean="0"/>
              <a:t>(именно в стандарте ДО) </a:t>
            </a:r>
            <a:r>
              <a:rPr lang="ru-RU" smtClean="0"/>
              <a:t>делается на условия реализации основной образовательной программы. Почему – мы увидим чуть позже.</a:t>
            </a:r>
            <a:endParaRPr lang="ru-RU" b="1" smtClean="0"/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2A9250-050E-47B6-994C-B7BFD15CD3E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C2A77A-8364-4F57-8FA4-BD2595730319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>
              <a:spcBef>
                <a:spcPct val="0"/>
              </a:spcBef>
            </a:pPr>
            <a:endParaRPr lang="ru-RU" smtClean="0"/>
          </a:p>
        </p:txBody>
      </p:sp>
      <p:sp>
        <p:nvSpPr>
          <p:cNvPr id="150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101128-E071-4EE1-B79A-6A5C29DD72A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…</a:t>
            </a:r>
          </a:p>
          <a:p>
            <a:pPr>
              <a:spcBef>
                <a:spcPct val="0"/>
              </a:spcBef>
            </a:pPr>
            <a:r>
              <a:rPr lang="ru-RU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smtClean="0"/>
              <a:t>на основе </a:t>
            </a:r>
            <a:r>
              <a:rPr lang="ru-RU" smtClean="0"/>
              <a:t>примерных основных</a:t>
            </a:r>
            <a:r>
              <a:rPr lang="en-US" smtClean="0"/>
              <a:t> </a:t>
            </a:r>
            <a:r>
              <a:rPr lang="ru-RU" smtClean="0"/>
              <a:t>образовательных программ дошкольного образования.</a:t>
            </a:r>
            <a:r>
              <a:rPr lang="en-US" smtClean="0"/>
              <a:t> </a:t>
            </a:r>
            <a:r>
              <a:rPr lang="ru-RU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smtClean="0"/>
              <a:t> </a:t>
            </a:r>
            <a:r>
              <a:rPr lang="ru-RU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A95F3D-7FDF-4ECC-861A-766CBEE7EEF3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Содержание Программы должно охватывать следующие определенные направления развития и образования детей (далее - образовательные области)</a:t>
            </a:r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25284-2AF6-40A6-A9CA-25807FBB87D1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Конкретное содержание данных образовательных областей зависит от возраста детей и должно реализовываться в определённых видах деятельности. </a:t>
            </a:r>
            <a:endParaRPr lang="ru-RU" i="1" smtClean="0"/>
          </a:p>
        </p:txBody>
      </p:sp>
      <p:sp>
        <p:nvSpPr>
          <p:cNvPr id="153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C2239B-1389-47E1-A23B-BA69066C239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4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7A5F9E-6552-4A24-A82B-BC5403E86DB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5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020BEB-18D5-47A0-BBD2-05D20C6B58A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FDC992-D22B-4EEC-9524-7CDAD3B92FA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Статья 10. Структура системы образования</a:t>
            </a:r>
          </a:p>
          <a:p>
            <a:pPr>
              <a:spcBef>
                <a:spcPct val="0"/>
              </a:spcBef>
            </a:pPr>
            <a:r>
              <a:rPr lang="ru-RU" b="1" smtClean="0"/>
              <a:t>п.3. </a:t>
            </a:r>
            <a:r>
              <a:rPr lang="ru-RU" smtClean="0"/>
              <a:t>«Общее образование и профессиональное образование реализуются по уровням образования».</a:t>
            </a:r>
          </a:p>
          <a:p>
            <a:pPr>
              <a:spcBef>
                <a:spcPct val="0"/>
              </a:spcBef>
            </a:pPr>
            <a:r>
              <a:rPr lang="ru-RU" i="1" smtClean="0"/>
              <a:t>Изменена структура системы образования, добавлены два новых уровня: дошкольное образование и подготовка кадров высшей квалификации включены в систему общего образования.</a:t>
            </a:r>
          </a:p>
          <a:p>
            <a:pPr>
              <a:spcBef>
                <a:spcPct val="0"/>
              </a:spcBef>
            </a:pPr>
            <a:r>
              <a:rPr lang="ru-RU" b="1" i="1" smtClean="0"/>
              <a:t>Для сравнения: </a:t>
            </a:r>
            <a:r>
              <a:rPr lang="ru-RU" i="1" smtClean="0"/>
              <a:t>прежде статус дошкольного образования не был определен. Дошкольное образование юридически не считалось уровнем или ступенью уровня образования, что позволяло относиться к нему по «остаточному принципу».</a:t>
            </a:r>
          </a:p>
          <a:p>
            <a:pPr>
              <a:spcBef>
                <a:spcPct val="0"/>
              </a:spcBef>
            </a:pPr>
            <a:r>
              <a:rPr lang="ru-RU" i="1" smtClean="0"/>
              <a:t>Уровень ДО – особенный:</a:t>
            </a:r>
          </a:p>
          <a:p>
            <a:pPr>
              <a:spcBef>
                <a:spcPct val="0"/>
              </a:spcBef>
            </a:pPr>
            <a:r>
              <a:rPr lang="ru-RU" i="1" smtClean="0"/>
              <a:t>1) необязательность уровня ДО в РФ</a:t>
            </a:r>
          </a:p>
          <a:p>
            <a:pPr>
              <a:spcBef>
                <a:spcPct val="0"/>
              </a:spcBef>
            </a:pPr>
            <a:r>
              <a:rPr lang="ru-RU" i="1" smtClean="0"/>
              <a:t>2) отсутствие возможности вменения ребёнку какой-либо ответственности за результат.</a:t>
            </a:r>
          </a:p>
          <a:p>
            <a:pPr>
              <a:spcBef>
                <a:spcPct val="0"/>
              </a:spcBef>
            </a:pPr>
            <a:endParaRPr lang="ru-RU" i="1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360A98-1E81-4F71-AD2F-0032635ABADE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7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836B50-F330-4EF3-BBBE-F2DC7D51E23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A8F7E9-8340-4D0D-97C9-2E809F24AE8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FD107-BE5F-4B95-BFD9-DD12D263180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F9412-1F40-40CF-8BD0-01315B6AC0F2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1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CF95-37FE-4F46-8786-5B35038D5ACC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2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918E92-94BB-4A55-A191-C6BC1E14C651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Программа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требований Стандарта. </a:t>
            </a:r>
          </a:p>
          <a:p>
            <a:pPr>
              <a:spcBef>
                <a:spcPct val="0"/>
              </a:spcBef>
            </a:pPr>
            <a:r>
              <a:rPr lang="ru-RU" smtClean="0"/>
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областях. </a:t>
            </a:r>
          </a:p>
          <a:p>
            <a:pPr>
              <a:spcBef>
                <a:spcPct val="0"/>
              </a:spcBef>
            </a:pPr>
            <a:r>
              <a:rPr lang="ru-RU" smtClean="0"/>
              <a:t>В части, формируемой участниками образовательных отношений, должны быть представлены выбранные и/или разработанные самостоятельно участниками образовательных отношений Программы, направленные на развитие детей  в одной или нескольких образовательных областях, видах деятельности и/или культурных практиках (далее - парциальные образовательные программы), методики, формы организации образовательной работы. </a:t>
            </a:r>
          </a:p>
          <a:p>
            <a:pPr>
              <a:spcBef>
                <a:spcPct val="0"/>
              </a:spcBef>
            </a:pPr>
            <a:r>
              <a:rPr lang="ru-RU" smtClean="0"/>
              <a:t>Объём обязательной части Программы рекомендуется не менее 60% от её общего объёма; части, формируемой участниками образовательных отношений, </a:t>
            </a:r>
          </a:p>
          <a:p>
            <a:pPr>
              <a:spcBef>
                <a:spcPct val="0"/>
              </a:spcBef>
            </a:pPr>
            <a:r>
              <a:rPr lang="ru-RU" smtClean="0"/>
              <a:t>не более 40%.</a:t>
            </a:r>
          </a:p>
        </p:txBody>
      </p:sp>
      <p:sp>
        <p:nvSpPr>
          <p:cNvPr id="163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A7C1C-9783-4A22-9DC3-2C6345790BFF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Программа включает три основных раздела: 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</a:p>
        </p:txBody>
      </p:sp>
      <p:sp>
        <p:nvSpPr>
          <p:cNvPr id="164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021BE9-95EB-4D9C-ACC0-442CC0080F6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5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B5C13-9EEF-4C91-8AB3-B970EF01B3A0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C34B6-FFB9-4AF7-B9E6-E5E75FCDDFF0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Совокупность обязательных требований к образованию определённого уровня, утверждённых федеральным органом исполнительной власти называется Федеральным государственным образовательным стандартом. </a:t>
            </a:r>
          </a:p>
          <a:p>
            <a:pPr>
              <a:spcBef>
                <a:spcPct val="0"/>
              </a:spcBef>
            </a:pPr>
            <a:r>
              <a:rPr lang="ru-RU" smtClean="0"/>
              <a:t>Следовательно, для дошкольного образования, как и для всех уровней образования в Российской Федерации, устанавливается федеральный государственный образовательный стандарт (ФГОС).</a:t>
            </a:r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5835D-A20A-4983-A8F2-5ACB332418F2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>
              <a:spcBef>
                <a:spcPct val="0"/>
              </a:spcBef>
            </a:pPr>
            <a:endParaRPr lang="ru-RU" smtClean="0"/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0A4AD3-E2F3-4706-A01A-86F0B671A73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ru-RU" smtClean="0"/>
              <a:t>…</a:t>
            </a:r>
          </a:p>
          <a:p>
            <a:pPr marL="0" lvl="1">
              <a:spcBef>
                <a:spcPct val="0"/>
              </a:spcBef>
            </a:pPr>
            <a:r>
              <a:rPr lang="ru-RU" smtClean="0"/>
              <a:t>В случае организации инклюзивного образования по основаниям, не связанным с ограниченными возможностями здоровья детей, выделение данного раздела не является обязательным; в случае же его выделения содержание данного раздела определяется Организацией самостоятельно</a:t>
            </a:r>
          </a:p>
          <a:p>
            <a:pPr marL="0" lvl="1">
              <a:spcBef>
                <a:spcPct val="0"/>
              </a:spcBef>
            </a:pPr>
            <a:endParaRPr lang="ru-RU" smtClean="0"/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6392A-C029-49CD-B32A-7EE7F30D7BD5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9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94EBC7-BBA7-4ED6-A59D-1DD32A28186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Обязательная часть должна быть представлена развёрнуто </a:t>
            </a:r>
          </a:p>
          <a:p>
            <a:pPr>
              <a:spcBef>
                <a:spcPct val="0"/>
              </a:spcBef>
            </a:pPr>
            <a:r>
              <a:rPr lang="ru-RU" smtClean="0"/>
              <a:t>в соответствии с пунктом 2.11 Стандарта, в случае если она не соответствует одной из примерных программ. </a:t>
            </a:r>
          </a:p>
          <a:p>
            <a:pPr>
              <a:spcBef>
                <a:spcPct val="0"/>
              </a:spcBef>
            </a:pPr>
            <a:r>
              <a:rPr lang="ru-RU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  <p:sp>
        <p:nvSpPr>
          <p:cNvPr id="171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DAD1B-CA34-4DA3-983B-E0E1D7A2A43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2.13. Дополнительным разделом Программы является текст её краткой презентации. Краткая презентация Программы должна быть ориентирована на родителей (законных представителей) детей  и доступна для ознакомления</a:t>
            </a:r>
          </a:p>
        </p:txBody>
      </p:sp>
      <p:sp>
        <p:nvSpPr>
          <p:cNvPr id="172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384748-7539-4E9F-8189-A2532F66EA91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краткой презентации Программы должны быть указаны:</a:t>
            </a:r>
          </a:p>
          <a:p>
            <a:pPr>
              <a:spcBef>
                <a:spcPct val="0"/>
              </a:spcBef>
            </a:pPr>
            <a:r>
              <a:rPr lang="ru-RU" smtClean="0"/>
              <a:t>1) возрастные и иные категории детей, на которых ориентирована Программы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>
              <a:spcBef>
                <a:spcPct val="0"/>
              </a:spcBef>
            </a:pPr>
            <a:r>
              <a:rPr lang="ru-RU" smtClean="0"/>
              <a:t>2) используемые Примерные программы;</a:t>
            </a:r>
          </a:p>
          <a:p>
            <a:pPr>
              <a:spcBef>
                <a:spcPct val="0"/>
              </a:spcBef>
            </a:pPr>
            <a:r>
              <a:rPr lang="ru-RU" smtClean="0"/>
              <a:t>3) характеристика взаимодействия педагогического коллектива с семьями детей.</a:t>
            </a:r>
          </a:p>
        </p:txBody>
      </p:sp>
      <p:sp>
        <p:nvSpPr>
          <p:cNvPr id="173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3239C-83B1-4F1E-8C25-9455A67B0573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…</a:t>
            </a:r>
          </a:p>
          <a:p>
            <a:pPr>
              <a:spcBef>
                <a:spcPct val="0"/>
              </a:spcBef>
            </a:pPr>
            <a:r>
              <a:rPr lang="ru-RU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174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189E2B-4920-402C-B284-8B3E5246287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успешной реализации Программы должны быть обеспечены следующие психолого-педагогические условия: </a:t>
            </a:r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0545EE-DB2D-46D4-9600-E75937E6B8CC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>
              <a:spcBef>
                <a:spcPct val="0"/>
              </a:spcBef>
            </a:pPr>
            <a:r>
              <a:rPr lang="ru-RU" smtClean="0"/>
              <a:t>3.2.3. При реализации Программы может проводиться оценка индивидуального развития детей. Такая оценка производится педагогическим работником в рамках педагогической диагностики. Педагогическая диагностика - оценка индивидуального развития детей дошкольного возраста, связанная с оценкой эффективности педагогических действий и лежащая в основе их дальнейшего планирования.</a:t>
            </a:r>
            <a:r>
              <a:rPr lang="ru-RU" baseline="30000" smtClean="0"/>
              <a:t> </a:t>
            </a:r>
            <a:r>
              <a:rPr lang="ru-RU" smtClean="0"/>
              <a:t>Психологическая диагностика – выявление и изучение индивидуально‑психологических особенностей детей.</a:t>
            </a:r>
          </a:p>
        </p:txBody>
      </p:sp>
      <p:sp>
        <p:nvSpPr>
          <p:cNvPr id="176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32871B-20EB-4477-AC79-6A81367E2D03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3.2.5. Условия, необходимые для создания социальной ситуации развития детей, соответствующей специфике дошкольного возраста, предполагают:…</a:t>
            </a:r>
          </a:p>
          <a:p>
            <a:pPr>
              <a:spcBef>
                <a:spcPct val="0"/>
              </a:spcBef>
            </a:pPr>
            <a:r>
              <a:rPr lang="ru-RU" smtClean="0"/>
              <a:t>3.4.2. Педагогические работники, реализующие Программу, должны обладать  основными компетенциями, необходимыми для создания условия развития детей, обозначенными в п. 3.2.5 настоящего Стандарта.</a:t>
            </a:r>
          </a:p>
        </p:txBody>
      </p:sp>
      <p:sp>
        <p:nvSpPr>
          <p:cNvPr id="177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4DFD2F-507B-4A87-8BF5-A9A0F24CE93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>
              <a:spcBef>
                <a:spcPct val="0"/>
              </a:spcBef>
            </a:pPr>
            <a:r>
              <a:rPr lang="ru-RU" i="1" smtClean="0"/>
              <a:t>Разработкой стандарта дошкольного образования занималась специально созданная 30 января 2013 года рабочая группа во главе с директором Федерального института развития образования Александром Григорьевичем Асмоловым.</a:t>
            </a:r>
          </a:p>
          <a:p>
            <a:pPr defTabSz="922338">
              <a:spcBef>
                <a:spcPct val="0"/>
              </a:spcBef>
            </a:pPr>
            <a:r>
              <a:rPr lang="ru-RU" smtClean="0"/>
              <a:t>Стандарт устанавливает требования, обязательные при реализации Программы, в том числе: к структуре основных образовательных программ; к условиям их реализации; и к результатам их освоения.</a:t>
            </a:r>
          </a:p>
          <a:p>
            <a:pPr defTabSz="922338">
              <a:spcBef>
                <a:spcPct val="0"/>
              </a:spcBef>
            </a:pPr>
            <a:r>
              <a:rPr lang="ru-RU" i="1" smtClean="0"/>
              <a:t>Посмотрим для сравнения наш предыдущий документ: Федеральные государственные требования (ФГТ)…</a:t>
            </a:r>
          </a:p>
          <a:p>
            <a:pPr defTabSz="922338">
              <a:spcBef>
                <a:spcPct val="0"/>
              </a:spcBef>
            </a:pPr>
            <a:r>
              <a:rPr lang="ru-RU" i="1" smtClean="0"/>
              <a:t>…</a:t>
            </a:r>
          </a:p>
          <a:p>
            <a:pPr defTabSz="922338">
              <a:spcBef>
                <a:spcPct val="0"/>
              </a:spcBef>
            </a:pPr>
            <a:r>
              <a:rPr lang="ru-RU" i="1" smtClean="0"/>
              <a:t>Отсутствие юридически закреплённых требований к результатам освоения основных образовательных программ дошкольного образования, с одной стороны, снимало риски «школяризации» детского сада (с оценками и прочими «отчетностями»), но, с другой - не позволяло нормативно закрепить специфику и статус дошкольного образования в ряду других  образовательных систем.</a:t>
            </a:r>
          </a:p>
          <a:p>
            <a:pPr defTabSz="922338">
              <a:spcBef>
                <a:spcPct val="0"/>
              </a:spcBef>
            </a:pPr>
            <a:r>
              <a:rPr lang="ru-RU" i="1" smtClean="0"/>
              <a:t>Обратите ваше внимание на то, что данные документы уже по своим составляющим являются </a:t>
            </a:r>
            <a:r>
              <a:rPr lang="ru-RU" b="1" i="1" smtClean="0"/>
              <a:t>преемственными.</a:t>
            </a:r>
          </a:p>
          <a:p>
            <a:pPr defTabSz="922338">
              <a:spcBef>
                <a:spcPct val="0"/>
              </a:spcBef>
            </a:pPr>
            <a:endParaRPr lang="ru-RU" i="1" smtClean="0"/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BFF14B-65D0-4873-88A4-E3CE403B1A92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8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20D1A-41B1-46E4-8882-E2F80A7D527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9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8FCEF0-408E-43AC-B3E9-02CA1FD106C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Также в целях эффективной реализации Программы должны быть созданы условия для:…</a:t>
            </a:r>
          </a:p>
        </p:txBody>
      </p:sp>
      <p:sp>
        <p:nvSpPr>
          <p:cNvPr id="180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504A7-535B-4039-8E3F-9AFE4D0BC162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…</a:t>
            </a:r>
          </a:p>
        </p:txBody>
      </p:sp>
      <p:sp>
        <p:nvSpPr>
          <p:cNvPr id="181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91FBBE-3755-4E9F-86B0-40BFF023C28F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Квалификация педагогических и учебно-вспомогательных работников должна соответствовать квалификационным характеристикам.</a:t>
            </a: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57695-2C41-40B1-B1D6-186A7DBADB0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3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3B7834-E533-447D-90E9-5C5627081818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CAF50-432B-4399-BE55-F55E9CAA4E95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ФГОС ДО – это - по выражению самого Александра Асмолова - «нестандартный стандарт». Он имеет свою специфику, которая вытекает из специфики самого дошкольного детства, которая  кратко описана в самом начале раздела, посвящённого требованиям к результатам освоения программы.</a:t>
            </a:r>
          </a:p>
          <a:p>
            <a:pPr>
              <a:spcBef>
                <a:spcPct val="0"/>
              </a:spcBef>
            </a:pPr>
            <a:r>
              <a:rPr lang="ru-RU" smtClean="0"/>
              <a:t>…</a:t>
            </a:r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E962DE-31BA-4AEC-8467-82DC46A47EC8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Учёт вышеперечисленных особенностей дошкольного детства делает неправомерными требования от ребёнка дошкольного возраста конкретных образовательных достижений и обусловливает необходимость определения результатов освоения образовательной программы не в виде сформированных навыков, знаний и умений, а в виде целевых ориентиров.</a:t>
            </a:r>
          </a:p>
        </p:txBody>
      </p:sp>
      <p:sp>
        <p:nvSpPr>
          <p:cNvPr id="186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084EEB-A372-4FC3-8BFC-B55955F09C6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7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3DEA03-5860-4F01-805E-56EDC59A188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Здесь стоит дать несколько пояснений:</a:t>
            </a:r>
          </a:p>
          <a:p>
            <a:pPr marL="230655" indent="-2306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 сих пор основные образовательные программы дошкольного образования реализовывались в учреждениях, для которых образовательная деятельность являлась основной . «Организация» - более широкое понятие, нежели «учреждение». Согласно новому закону реализовывать основные образовательные программы дошкольного образования могут такие организации, как, например: организации для детей, оставшихся без попечения родителей; организации, осуществляющие лечение, оздоровление или отдых; научные организации, осуществляющие образовательную деятельность, и другие. К организациям, осуществляющим образовательную деятельность, приравниваются также индивидуальные предприниматели.</a:t>
            </a:r>
            <a:br>
              <a:rPr lang="ru-RU" dirty="0" smtClean="0"/>
            </a:br>
            <a:r>
              <a:rPr lang="ru-RU" dirty="0" smtClean="0"/>
              <a:t>Прежде образовательную деятельность осуществляли образовательные учреждения разных типов и видов. Новым формам дошкольного образования, например индивидуальным предпринимателям, не было места в правовом поле сферы образования.</a:t>
            </a:r>
          </a:p>
          <a:p>
            <a:pPr marL="230655" indent="-2306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Согласно  новому Закону об образовании основным типом организации, реализующей основные образовательные программы дошкольного образования, по-прежнему является дошкольная образовательная организация. Но, согласно Статье 17.  данного Закона , в Российской Федерации образование может быть получено и вне организаций, осуществляющих образовательную деятельность, т.е. в форме семейного образования.</a:t>
            </a:r>
            <a:endParaRPr lang="ru-RU" dirty="0"/>
          </a:p>
        </p:txBody>
      </p:sp>
      <p:sp>
        <p:nvSpPr>
          <p:cNvPr id="142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D63BD1-944E-4D1C-B55A-FB9E26A7168F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8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1D0A3E-8AE0-4B1E-8D94-4589CE67716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smtClean="0"/>
          </a:p>
        </p:txBody>
      </p:sp>
      <p:sp>
        <p:nvSpPr>
          <p:cNvPr id="190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DCEFDB-4637-48DD-AF3A-660B2B317DFF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4.7. Целевые ориентиры Программы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</a:p>
        </p:txBody>
      </p:sp>
      <p:sp>
        <p:nvSpPr>
          <p:cNvPr id="191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0F069-E770-4CA8-B521-3BDBD0AB890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«Нестандартный стандарт»</a:t>
            </a:r>
          </a:p>
          <a:p>
            <a:pPr>
              <a:spcBef>
                <a:spcPct val="0"/>
              </a:spcBef>
            </a:pPr>
            <a:r>
              <a:rPr lang="ru-RU" smtClean="0"/>
              <a:t>В отличие от других стандартов, ФГОС дошкольного образования не является основой оценки соответствия установленным требованиям образовательной деятельности и подготовки детей. Освоение дошкольных образовательных программ не сопровождается проведением промежуточных аттестаций и итоговой аттестации обучающихся.</a:t>
            </a:r>
          </a:p>
        </p:txBody>
      </p:sp>
      <p:sp>
        <p:nvSpPr>
          <p:cNvPr id="192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76EB28-87F2-4CDB-A4E8-1748EFAF816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spcBef>
                <a:spcPct val="0"/>
              </a:spcBef>
            </a:pPr>
            <a:r>
              <a:rPr lang="ru-RU" smtClean="0"/>
              <a:t>Дополнительно: Статья 15 главы 2-й  «Закона об образовании» говорит о том, что  в реализации образовательных программ с использованием сетевой формы наряду с организациями, осуществляющими образовательную деятельность, также могут участвовать научные организации, медицинские организации, организации культуры, физкультурно-спортивные и иные организации, обладающие ресурсами, необходимыми для осуществления … видов учебной деятельности, предусмотренных соответствующей образовательной программой. Такая деятельность осуществляется на основании договора между организациями.</a:t>
            </a: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7DD50-9007-48F2-BD0F-6C6F45FBCC1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Стандарт разработан на основе Конституции Российской Федерации и законодательства РФ и с учётом Конвенции ООН о правах ребёнка.  В перечисленных документах заложены следующие основные принципы: </a:t>
            </a:r>
            <a:r>
              <a:rPr lang="ru-RU" i="1" smtClean="0"/>
              <a:t>(след. слайд)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AF49F-EE64-4A12-9BD4-911F0AFEE66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478D58-ADE4-44B8-A907-02C8D117F98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Стандарт направлен на достижение следующих целей:</a:t>
            </a:r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93FB1-C792-4F84-8327-C000D5E46B6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458200" cy="298219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61048"/>
            <a:ext cx="7211144" cy="2592288"/>
          </a:xfrm>
        </p:spPr>
        <p:txBody>
          <a:bodyPr>
            <a:normAutofit/>
          </a:bodyPr>
          <a:lstStyle>
            <a:lvl1pPr marL="64008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FD90-171A-4A7F-830B-CD9514A21935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A3CA58-8A69-4B43-B217-6AEC2E4E7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63828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AC9A-0566-40CA-B12B-61471350A6EA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5D87-ACAA-4FF6-8F52-04D4D4216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4153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A9B5-C915-44BC-B624-9E66D573D488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66F4-672E-4F9B-A114-B489A2CA4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5870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E138-5EC9-42F5-850F-2009C41AF011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4CC5-6112-4495-9C4E-CB805E7F6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07379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3367088"/>
            <a:ext cx="8098159" cy="1509712"/>
          </a:xfrm>
        </p:spPr>
        <p:txBody>
          <a:bodyPr>
            <a:normAutofit/>
          </a:bodyPr>
          <a:lstStyle>
            <a:lvl1pPr marL="45720" indent="0">
              <a:buNone/>
              <a:defRPr sz="40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8AFC-0F69-42E1-965E-FD294440038C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976B-AD82-4220-95C0-FFB3F1537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9693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3934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72FC-2C0D-466D-A5F8-F0AE76C5F87C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841A-431B-488C-80C9-922ECB8F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730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506634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1506634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1970183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1970183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C785B0-AC30-4262-8F9A-487A1DC88D35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0B482C-89DC-4B42-B8EC-7F218774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0937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8C59-AB86-40D1-A381-CFE06DEDF51E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9C23-0E8B-470C-B144-429C5BFC8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41414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441C-2963-4592-8DFC-753F34416679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782F-75E2-487D-99BC-6903C6594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580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2914-5AC2-4048-87DB-BA52FBC88BF0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1CD3-5317-4ED5-8715-A51FDBBBF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18370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B952-86FC-4E59-843C-BE6D829C8B0D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E544-9518-478D-BA3D-0BAE9C1F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4211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58896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9545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888442-EC79-48B8-886A-2FD1260DA3F6}" type="datetime1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85E677-9ABB-4F9A-A081-C63BD303E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44" name="Picture 2" descr="C:\Users\TLobanova\Desktop\Рисунок6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092825"/>
            <a:ext cx="1768476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85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57200" y="549275"/>
            <a:ext cx="8458200" cy="2981325"/>
          </a:xfrm>
        </p:spPr>
        <p:txBody>
          <a:bodyPr/>
          <a:lstStyle/>
          <a:p>
            <a:r>
              <a:rPr lang="ru-RU" sz="3200" smtClean="0"/>
              <a:t>«</a:t>
            </a:r>
            <a:r>
              <a:rPr lang="ru-RU" sz="4000" smtClean="0"/>
              <a:t>ФГОС дошкольного образования</a:t>
            </a:r>
            <a:r>
              <a:rPr lang="ru-RU" sz="3200" smtClean="0"/>
              <a:t>. Особенности построения образовательного процесса в дошкольных образовательных организациях»</a:t>
            </a:r>
          </a:p>
        </p:txBody>
      </p:sp>
      <p:sp>
        <p:nvSpPr>
          <p:cNvPr id="512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3860800"/>
            <a:ext cx="8219256" cy="1224384"/>
          </a:xfrm>
        </p:spPr>
        <p:txBody>
          <a:bodyPr/>
          <a:lstStyle/>
          <a:p>
            <a:pPr marL="63500" algn="r">
              <a:spcAft>
                <a:spcPts val="60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Подготовила : заместитель заведующего по </a:t>
            </a:r>
            <a:r>
              <a:rPr lang="ru-RU" dirty="0" err="1" smtClean="0">
                <a:latin typeface="Arial" charset="0"/>
                <a:cs typeface="Arial" charset="0"/>
              </a:rPr>
              <a:t>воспиательно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-  методической работе  </a:t>
            </a:r>
            <a:r>
              <a:rPr lang="ru-RU" dirty="0" smtClean="0">
                <a:latin typeface="Arial" charset="0"/>
                <a:cs typeface="Arial" charset="0"/>
              </a:rPr>
              <a:t>МБДОУ </a:t>
            </a:r>
            <a:r>
              <a:rPr lang="ru-RU" dirty="0" smtClean="0">
                <a:latin typeface="Arial" charset="0"/>
                <a:cs typeface="Arial" charset="0"/>
              </a:rPr>
              <a:t>«Детский сад №3 г.Беслана»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ФЕДЕРАЛЬНЫЙ ГОСУДАРСТВЕННЫЙ ОБРАЗОВАТЕЛЬНЫЙ СТАНДАРТ</a:t>
            </a:r>
            <a:br>
              <a:rPr lang="ru-RU" sz="3200" dirty="0" smtClean="0"/>
            </a:br>
            <a:r>
              <a:rPr lang="ru-RU" sz="3200" dirty="0" smtClean="0"/>
              <a:t>ДОШКОЛЬНОГО ОБРАЗОВАНИЯ </a:t>
            </a:r>
            <a:endParaRPr lang="ru-RU" sz="3200" dirty="0"/>
          </a:p>
        </p:txBody>
      </p:sp>
      <p:sp>
        <p:nvSpPr>
          <p:cNvPr id="17411" name="Текст 3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8097837" cy="1509712"/>
          </a:xfrm>
        </p:spPr>
        <p:txBody>
          <a:bodyPr anchor="b"/>
          <a:lstStyle/>
          <a:p>
            <a:pPr marL="44450"/>
            <a:r>
              <a:rPr lang="en-US" smtClean="0">
                <a:latin typeface="Arial" charset="0"/>
                <a:cs typeface="Arial" charset="0"/>
              </a:rPr>
              <a:t>I. </a:t>
            </a:r>
            <a:r>
              <a:rPr lang="ru-RU" smtClean="0">
                <a:latin typeface="Arial" charset="0"/>
                <a:cs typeface="Arial" charset="0"/>
              </a:rPr>
              <a:t>ОБЩИЕ ПОЛОЖЕНИЯ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DAAA71-C8E4-4D35-9663-7B4FCD274D8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Образовательная деятельность</a:t>
            </a:r>
            <a:br>
              <a:rPr lang="ru-RU" dirty="0" smtClean="0"/>
            </a:br>
            <a:r>
              <a:rPr lang="ru-RU" dirty="0" smtClean="0"/>
              <a:t>по Программе осуществляется :</a:t>
            </a:r>
            <a:endParaRPr lang="ru-RU" dirty="0"/>
          </a:p>
        </p:txBody>
      </p:sp>
      <p:sp>
        <p:nvSpPr>
          <p:cNvPr id="1843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B62F2-5B1F-4FDE-92F1-AA8EBEBD751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3095625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400" dirty="0" smtClean="0"/>
          </a:p>
          <a:p>
            <a:pPr marL="365760" indent="-256032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000" dirty="0" smtClean="0"/>
              <a:t>организациями,</a:t>
            </a:r>
            <a:br>
              <a:rPr lang="ru-RU" sz="3000" dirty="0" smtClean="0"/>
            </a:br>
            <a:r>
              <a:rPr lang="ru-RU" sz="3000" dirty="0" smtClean="0"/>
              <a:t>осуществляющими</a:t>
            </a:r>
            <a:br>
              <a:rPr lang="ru-RU" sz="3000" dirty="0" smtClean="0"/>
            </a:br>
            <a:r>
              <a:rPr lang="ru-RU" sz="3000" dirty="0" smtClean="0"/>
              <a:t>образовательную</a:t>
            </a:r>
            <a:br>
              <a:rPr lang="ru-RU" sz="3000" dirty="0" smtClean="0"/>
            </a:br>
            <a:r>
              <a:rPr lang="ru-RU" sz="3000" dirty="0" smtClean="0"/>
              <a:t>деятельность </a:t>
            </a:r>
          </a:p>
          <a:p>
            <a:pPr marL="367200" indent="-256032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000" dirty="0" smtClean="0"/>
              <a:t>индивидуальными</a:t>
            </a:r>
            <a:br>
              <a:rPr lang="ru-RU" sz="3000" dirty="0" smtClean="0"/>
            </a:br>
            <a:r>
              <a:rPr lang="ru-RU" sz="3000" dirty="0" smtClean="0"/>
              <a:t>предпринимателями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0" y="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Общие положения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859338" y="1700213"/>
            <a:ext cx="576262" cy="2736850"/>
          </a:xfrm>
          <a:prstGeom prst="rightBrace">
            <a:avLst>
              <a:gd name="adj1" fmla="val 33987"/>
              <a:gd name="adj2" fmla="val 5034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0063" y="2565400"/>
            <a:ext cx="2627312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alibri" pitchFamily="34" charset="0"/>
              </a:rPr>
              <a:t>Далее вместе </a:t>
            </a:r>
            <a:r>
              <a:rPr lang="ru-RU" sz="3200" dirty="0">
                <a:latin typeface="Calibri" pitchFamily="34" charset="0"/>
              </a:rPr>
              <a:t>-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b="1" dirty="0">
                <a:solidFill>
                  <a:srgbClr val="FF6600"/>
                </a:solidFill>
                <a:latin typeface="Calibri" pitchFamily="34" charset="0"/>
              </a:rPr>
              <a:t>Организации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8313" y="4581525"/>
            <a:ext cx="8229600" cy="14398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7200" indent="-256032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родителями (законными представителями) при получении детьми ДО в форме семейного образования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Статья 15</a:t>
            </a:r>
            <a:r>
              <a:rPr lang="ru-RU" sz="3200" smtClean="0"/>
              <a:t>. Сетевая форма реализации образовательных программ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 реализации образовательных программ</a:t>
            </a:r>
            <a:br>
              <a:rPr lang="ru-RU" dirty="0" smtClean="0"/>
            </a:br>
            <a:r>
              <a:rPr lang="ru-RU" dirty="0" smtClean="0"/>
              <a:t>с использованием сетевой формы наряду</a:t>
            </a:r>
            <a:br>
              <a:rPr lang="ru-RU" dirty="0" smtClean="0"/>
            </a:br>
            <a:r>
              <a:rPr lang="ru-RU" dirty="0" smtClean="0"/>
              <a:t>с организациями, осуществляющими образовательную деятельность, также могут участвовать научные, медицинские, культурные, физкультурно-спортивные и иные организации, обладающие ресурсами, необходимыми для осуществления видов учебной деятельности, предусмотренных соответствующей образовательной программой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Использование сетевой формы реализации образовательных программ осуществляется</a:t>
            </a:r>
            <a:br>
              <a:rPr lang="ru-RU" dirty="0" smtClean="0"/>
            </a:br>
            <a:r>
              <a:rPr lang="ru-RU" dirty="0" smtClean="0"/>
              <a:t>на основании договора между организациями</a:t>
            </a:r>
            <a:endParaRPr lang="ru-RU" dirty="0"/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20E363-2AE0-489C-A32F-AB06E25670D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0" y="0"/>
            <a:ext cx="637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Дополнительно:  Закон «Об образовании в РФ», Глава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Документы, лежащие в основе разработки Стандарта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ru-RU" sz="360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sz="3600" smtClean="0">
                <a:latin typeface="Arial" charset="0"/>
                <a:cs typeface="Arial" charset="0"/>
              </a:rPr>
              <a:t>Конституция РФ</a:t>
            </a:r>
          </a:p>
          <a:p>
            <a:pPr>
              <a:spcAft>
                <a:spcPts val="600"/>
              </a:spcAft>
            </a:pPr>
            <a:r>
              <a:rPr lang="ru-RU" sz="3600" smtClean="0">
                <a:latin typeface="Arial" charset="0"/>
                <a:cs typeface="Arial" charset="0"/>
              </a:rPr>
              <a:t>Законодательные документы РФ,</a:t>
            </a:r>
            <a:br>
              <a:rPr lang="ru-RU" sz="3600" smtClean="0">
                <a:latin typeface="Arial" charset="0"/>
                <a:cs typeface="Arial" charset="0"/>
              </a:rPr>
            </a:br>
            <a:r>
              <a:rPr lang="ru-RU" sz="3600" smtClean="0">
                <a:latin typeface="Arial" charset="0"/>
                <a:cs typeface="Arial" charset="0"/>
              </a:rPr>
              <a:t>в т. ч. «Закон об образовании</a:t>
            </a:r>
            <a:br>
              <a:rPr lang="ru-RU" sz="3600" smtClean="0">
                <a:latin typeface="Arial" charset="0"/>
                <a:cs typeface="Arial" charset="0"/>
              </a:rPr>
            </a:br>
            <a:r>
              <a:rPr lang="ru-RU" sz="3600" smtClean="0">
                <a:latin typeface="Arial" charset="0"/>
                <a:cs typeface="Arial" charset="0"/>
              </a:rPr>
              <a:t>в Российской Федерации»</a:t>
            </a:r>
          </a:p>
          <a:p>
            <a:pPr>
              <a:spcAft>
                <a:spcPts val="600"/>
              </a:spcAft>
            </a:pPr>
            <a:r>
              <a:rPr lang="ru-RU" sz="3600" smtClean="0">
                <a:latin typeface="Arial" charset="0"/>
                <a:cs typeface="Arial" charset="0"/>
              </a:rPr>
              <a:t>Конвенция ООН о правах ребёнка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Общие положения</a:t>
            </a: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977DE1-9905-4907-BEF1-FDA6AF185CD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принципы Стандарта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4078" indent="-514350" fontAlgn="auto"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Поддержка разнообразия детства; сохранение уникальности и </a:t>
            </a:r>
            <a:r>
              <a:rPr lang="ru-RU" dirty="0" err="1" smtClean="0"/>
              <a:t>самоценности</a:t>
            </a:r>
            <a:r>
              <a:rPr lang="ru-RU" dirty="0" smtClean="0"/>
              <a:t> детства как важного этапа</a:t>
            </a:r>
            <a:r>
              <a:rPr lang="en-US" dirty="0" smtClean="0"/>
              <a:t> </a:t>
            </a:r>
            <a:r>
              <a:rPr lang="ru-RU" dirty="0" smtClean="0"/>
              <a:t>в общем развитии человека</a:t>
            </a:r>
          </a:p>
          <a:p>
            <a:pPr marL="624078" indent="-514350" fontAlgn="auto"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Личностно-развивающий и гуманистический характер взаимодействия взрослых и детей</a:t>
            </a:r>
          </a:p>
          <a:p>
            <a:pPr marL="624078" indent="-514350" fontAlgn="auto"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Уважение личности ребёнка</a:t>
            </a:r>
          </a:p>
          <a:p>
            <a:pPr marL="624078" indent="-514350" fontAlgn="auto"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Реализация программы в формах, специфических для детей данной возрастной группы, прежде всего в форме игры, познавательной</a:t>
            </a:r>
            <a:br>
              <a:rPr lang="ru-RU" dirty="0" smtClean="0"/>
            </a:br>
            <a:r>
              <a:rPr lang="ru-RU" dirty="0" smtClean="0"/>
              <a:t>и исследовательской деятельности, в форме творческой активности, обеспечивающей художественно-эстетическое развитие ребёнка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3EF9A5-1811-4323-A0ED-615BEC819C8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0" y="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Общие положения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принципы 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Полноценное проживание </a:t>
            </a:r>
            <a:r>
              <a:rPr lang="ru-RU" dirty="0" smtClean="0"/>
              <a:t>ребёнком всех этапов детства (младенческого, раннего и дошкольного возраста), обогащение детского развития</a:t>
            </a:r>
          </a:p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Индивидуализация</a:t>
            </a:r>
            <a:r>
              <a:rPr lang="ru-RU" dirty="0" smtClean="0"/>
              <a:t> дошкольного образования</a:t>
            </a:r>
          </a:p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Содействие и сотрудничество детей и взрослых</a:t>
            </a:r>
            <a:r>
              <a:rPr lang="ru-RU" dirty="0" smtClean="0"/>
              <a:t>, признание ребенка полноценным участником образовательных отношений</a:t>
            </a:r>
          </a:p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Поддержка инициативы детей </a:t>
            </a:r>
            <a:r>
              <a:rPr lang="ru-RU" dirty="0" smtClean="0"/>
              <a:t>в различных видах деятельности</a:t>
            </a:r>
          </a:p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Сотрудничество</a:t>
            </a:r>
            <a:r>
              <a:rPr lang="ru-RU" dirty="0" smtClean="0"/>
              <a:t>  Организации  </a:t>
            </a:r>
            <a:r>
              <a:rPr lang="ru-RU" b="1" dirty="0" smtClean="0"/>
              <a:t>с семьёй</a:t>
            </a:r>
          </a:p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Приобщение</a:t>
            </a:r>
            <a:r>
              <a:rPr lang="ru-RU" dirty="0" smtClean="0"/>
              <a:t> детей к </a:t>
            </a:r>
            <a:r>
              <a:rPr lang="ru-RU" b="1" dirty="0" err="1" smtClean="0"/>
              <a:t>социокультурным</a:t>
            </a:r>
            <a:r>
              <a:rPr lang="ru-RU" b="1" dirty="0" smtClean="0"/>
              <a:t> нормам</a:t>
            </a:r>
            <a:r>
              <a:rPr lang="ru-RU" dirty="0" smtClean="0"/>
              <a:t>, </a:t>
            </a:r>
            <a:r>
              <a:rPr lang="ru-RU" b="1" dirty="0" smtClean="0"/>
              <a:t>традициям</a:t>
            </a:r>
            <a:r>
              <a:rPr lang="ru-RU" dirty="0" smtClean="0"/>
              <a:t> семьи, общества и государства</a:t>
            </a:r>
          </a:p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Формирование познавательных интересов и познавательных действий ребенка </a:t>
            </a:r>
            <a:r>
              <a:rPr lang="ru-RU" b="1" dirty="0" smtClean="0"/>
              <a:t>в различных видах деятельности</a:t>
            </a:r>
          </a:p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Соответствие условий, требований, методов возрасту</a:t>
            </a:r>
            <a:br>
              <a:rPr lang="ru-RU" dirty="0" smtClean="0"/>
            </a:br>
            <a:r>
              <a:rPr lang="ru-RU" dirty="0" smtClean="0"/>
              <a:t>и особенностям развития детей (</a:t>
            </a:r>
            <a:r>
              <a:rPr lang="ru-RU" b="1" dirty="0" smtClean="0"/>
              <a:t>возрастная адекватность</a:t>
            </a:r>
            <a:r>
              <a:rPr lang="ru-RU" dirty="0" smtClean="0"/>
              <a:t>)</a:t>
            </a:r>
          </a:p>
          <a:p>
            <a:pPr marL="624078" indent="-514350" fontAlgn="auto"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Учёт </a:t>
            </a:r>
            <a:r>
              <a:rPr lang="ru-RU" b="1" dirty="0" smtClean="0"/>
              <a:t>этнокультурной ситуации </a:t>
            </a:r>
            <a:r>
              <a:rPr lang="ru-RU" dirty="0" smtClean="0"/>
              <a:t>развития детей</a:t>
            </a:r>
            <a:endParaRPr lang="ru-RU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Общие положения</a:t>
            </a: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D1563D-2B95-455B-B7AC-F1CDFC0FD6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Стандарта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Повышение </a:t>
            </a:r>
            <a:r>
              <a:rPr lang="ru-RU" b="1" dirty="0" smtClean="0"/>
              <a:t>социального статуса </a:t>
            </a:r>
            <a:r>
              <a:rPr lang="ru-RU" dirty="0" smtClean="0"/>
              <a:t>ДО</a:t>
            </a:r>
          </a:p>
          <a:p>
            <a:pPr marL="365760" indent="-256032" fontAlgn="auto"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Обеспечение государством </a:t>
            </a:r>
            <a:r>
              <a:rPr lang="ru-RU" b="1" dirty="0" smtClean="0"/>
              <a:t>равенства возможностей</a:t>
            </a:r>
            <a:r>
              <a:rPr lang="ru-RU" dirty="0" smtClean="0"/>
              <a:t> для каждого ребёнка в получении качественного дошкольного образования</a:t>
            </a:r>
          </a:p>
          <a:p>
            <a:pPr marL="365760" indent="-256032" fontAlgn="auto"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Обеспечение государственных </a:t>
            </a:r>
            <a:r>
              <a:rPr lang="ru-RU" b="1" dirty="0" smtClean="0"/>
              <a:t>гарантий уровня</a:t>
            </a:r>
            <a:br>
              <a:rPr lang="ru-RU" b="1" dirty="0" smtClean="0"/>
            </a:br>
            <a:r>
              <a:rPr lang="ru-RU" b="1" dirty="0" smtClean="0"/>
              <a:t>и качества</a:t>
            </a:r>
            <a:r>
              <a:rPr lang="ru-RU" dirty="0" smtClean="0"/>
              <a:t> образования на основе единства обязательных требований</a:t>
            </a:r>
          </a:p>
          <a:p>
            <a:pPr marL="365760" indent="-256032" fontAlgn="auto"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Сохранение </a:t>
            </a:r>
            <a:r>
              <a:rPr lang="ru-RU" b="1" dirty="0" smtClean="0"/>
              <a:t>единства образовательного пространства РФ </a:t>
            </a:r>
            <a:r>
              <a:rPr lang="ru-RU" dirty="0" smtClean="0"/>
              <a:t>относительно уровня дошкольного образования</a:t>
            </a:r>
            <a:endParaRPr lang="ru-RU" dirty="0"/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E09391-D531-4894-A705-4100F757A2A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0" y="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Общие положения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1042988" y="1700213"/>
            <a:ext cx="6481762" cy="3384550"/>
            <a:chOff x="1043608" y="1700808"/>
            <a:chExt cx="6480720" cy="338437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43608" y="4797861"/>
              <a:ext cx="4320480" cy="28732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445002" y="1700808"/>
              <a:ext cx="1079326" cy="2873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483239" y="2348475"/>
              <a:ext cx="2593558" cy="28891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483239" y="3572374"/>
              <a:ext cx="2017389" cy="28891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124521" y="3932718"/>
              <a:ext cx="3887163" cy="28891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342900"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/>
            </a:pPr>
            <a:r>
              <a:rPr lang="ru-RU" sz="1800" smtClean="0">
                <a:latin typeface="Arial" charset="0"/>
                <a:cs typeface="Arial" charset="0"/>
              </a:rPr>
              <a:t>Охрана</a:t>
            </a:r>
            <a:r>
              <a:rPr lang="ru-RU" sz="1800" b="1" smtClean="0"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и укрепление физического и психического </a:t>
            </a:r>
            <a:r>
              <a:rPr lang="ru-RU" sz="1800" b="1" smtClean="0">
                <a:latin typeface="Arial" charset="0"/>
                <a:cs typeface="Arial" charset="0"/>
              </a:rPr>
              <a:t>здоровья</a:t>
            </a:r>
            <a:r>
              <a:rPr lang="ru-RU" sz="1800" smtClean="0">
                <a:latin typeface="Arial" charset="0"/>
                <a:cs typeface="Arial" charset="0"/>
              </a:rPr>
              <a:t> детей, </a:t>
            </a:r>
            <a:br>
              <a:rPr lang="ru-RU" sz="1800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в том числе их эмоционального благополучия</a:t>
            </a:r>
          </a:p>
          <a:p>
            <a:pPr marL="452438" indent="-342900"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/>
            </a:pPr>
            <a:r>
              <a:rPr lang="ru-RU" sz="1800" smtClean="0">
                <a:latin typeface="Arial" charset="0"/>
                <a:cs typeface="Arial" charset="0"/>
              </a:rPr>
              <a:t>Обеспечение </a:t>
            </a:r>
            <a:r>
              <a:rPr lang="ru-RU" sz="1800" b="1" smtClean="0">
                <a:latin typeface="Arial" charset="0"/>
                <a:cs typeface="Arial" charset="0"/>
              </a:rPr>
              <a:t>равных возможностей  </a:t>
            </a:r>
            <a:r>
              <a:rPr lang="ru-RU" sz="1800" smtClean="0">
                <a:latin typeface="Arial" charset="0"/>
                <a:cs typeface="Arial" charset="0"/>
              </a:rPr>
              <a:t>для</a:t>
            </a:r>
            <a:r>
              <a:rPr lang="ru-RU" sz="1800" b="1" smtClean="0"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 и других особенностей (в том числе ОВЗ)</a:t>
            </a:r>
          </a:p>
          <a:p>
            <a:pPr marL="452438" indent="-342900"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/>
            </a:pPr>
            <a:r>
              <a:rPr lang="ru-RU" sz="1800" smtClean="0">
                <a:latin typeface="Arial" charset="0"/>
                <a:cs typeface="Arial" charset="0"/>
              </a:rPr>
              <a:t>Обеспечение </a:t>
            </a:r>
            <a:r>
              <a:rPr lang="ru-RU" sz="1800" b="1" smtClean="0">
                <a:latin typeface="Arial" charset="0"/>
                <a:cs typeface="Arial" charset="0"/>
              </a:rPr>
              <a:t>преемственности </a:t>
            </a:r>
            <a:r>
              <a:rPr lang="ru-RU" sz="1800" smtClean="0">
                <a:latin typeface="Arial" charset="0"/>
                <a:cs typeface="Arial" charset="0"/>
              </a:rPr>
              <a:t>ООП  ДО и НОО</a:t>
            </a:r>
          </a:p>
          <a:p>
            <a:pPr marL="452438" indent="-342900"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/>
            </a:pPr>
            <a:r>
              <a:rPr lang="ru-RU" sz="1800" smtClean="0">
                <a:latin typeface="Arial" charset="0"/>
                <a:cs typeface="Arial" charset="0"/>
              </a:rPr>
              <a:t>Создание </a:t>
            </a:r>
            <a:r>
              <a:rPr lang="ru-RU" sz="1800" b="1" smtClean="0">
                <a:latin typeface="Arial" charset="0"/>
                <a:cs typeface="Arial" charset="0"/>
              </a:rPr>
              <a:t>благоприятных условий развития </a:t>
            </a:r>
            <a:r>
              <a:rPr lang="ru-RU" sz="1800" smtClean="0">
                <a:latin typeface="Arial" charset="0"/>
                <a:cs typeface="Arial" charset="0"/>
              </a:rPr>
              <a:t>детей в соответствии с их возрастными и индивидуальными особенностями и склонностями, развитие  способностей и творческого потенциала каждого ребёнка …</a:t>
            </a:r>
          </a:p>
          <a:p>
            <a:pPr marL="452438" indent="-342900"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/>
            </a:pPr>
            <a:r>
              <a:rPr lang="ru-RU" sz="1800" b="1" smtClean="0">
                <a:latin typeface="Arial" charset="0"/>
                <a:cs typeface="Arial" charset="0"/>
              </a:rPr>
              <a:t>Объединение обучения и воспитания  </a:t>
            </a:r>
            <a:r>
              <a:rPr lang="ru-RU" sz="1800" smtClean="0">
                <a:latin typeface="Arial" charset="0"/>
                <a:cs typeface="Arial" charset="0"/>
              </a:rPr>
              <a:t>в целостный образовательный процесс на основе духовно-нравственных </a:t>
            </a:r>
            <a:br>
              <a:rPr lang="ru-RU" sz="1800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и социокультурных ценностей и принятых в обществе правил и норм поведения…</a:t>
            </a:r>
          </a:p>
        </p:txBody>
      </p:sp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Стандарта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DCE506-37A7-468B-B61C-46D527FB4D4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0" y="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Общие положения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116013" y="1700213"/>
            <a:ext cx="6408737" cy="3744912"/>
            <a:chOff x="1115616" y="1700808"/>
            <a:chExt cx="6408712" cy="374441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44396" y="1700808"/>
              <a:ext cx="3024176" cy="2872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115616" y="2492865"/>
              <a:ext cx="1008058" cy="2873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844396" y="2708736"/>
              <a:ext cx="4248133" cy="28888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771372" y="4365867"/>
              <a:ext cx="2881302" cy="2873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628497" y="3069052"/>
              <a:ext cx="3671874" cy="2872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436774" y="5157925"/>
              <a:ext cx="2087554" cy="2872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Формирование </a:t>
            </a:r>
            <a:r>
              <a:rPr lang="ru-RU" sz="1800" b="1" smtClean="0">
                <a:latin typeface="Arial" charset="0"/>
                <a:cs typeface="Arial" charset="0"/>
              </a:rPr>
              <a:t>общей культуры личности </a:t>
            </a:r>
            <a:r>
              <a:rPr lang="ru-RU" sz="1800" smtClean="0">
                <a:latin typeface="Arial" charset="0"/>
                <a:cs typeface="Arial" charset="0"/>
              </a:rPr>
              <a:t>детей, в том числе ценностей здорового образа жизни, развитие их социальных, нравственных, эстетических, интеллектуальных, физических </a:t>
            </a:r>
            <a:r>
              <a:rPr lang="ru-RU" sz="1800" b="1" smtClean="0">
                <a:latin typeface="Arial" charset="0"/>
                <a:cs typeface="Arial" charset="0"/>
              </a:rPr>
              <a:t>качеств</a:t>
            </a:r>
            <a:r>
              <a:rPr lang="ru-RU" sz="1800" smtClean="0">
                <a:latin typeface="Arial" charset="0"/>
                <a:cs typeface="Arial" charset="0"/>
              </a:rPr>
              <a:t>, инициативности, самостоятельности и ответственности, формирование </a:t>
            </a:r>
            <a:r>
              <a:rPr lang="ru-RU" sz="1800" b="1" smtClean="0">
                <a:latin typeface="Arial" charset="0"/>
                <a:cs typeface="Arial" charset="0"/>
              </a:rPr>
              <a:t>предпосылок учебной деятельности</a:t>
            </a:r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Обеспечение </a:t>
            </a:r>
            <a:r>
              <a:rPr lang="ru-RU" sz="1800" b="1" smtClean="0">
                <a:latin typeface="Arial" charset="0"/>
                <a:cs typeface="Arial" charset="0"/>
              </a:rPr>
              <a:t>вариативности и разнообразия </a:t>
            </a:r>
            <a:r>
              <a:rPr lang="ru-RU" sz="1800" smtClean="0">
                <a:latin typeface="Arial" charset="0"/>
                <a:cs typeface="Arial" charset="0"/>
              </a:rPr>
              <a:t>содержания Программ и организационных форм ДО, возможности формирования Программ различной направленности с учётом образовательных потребностей, способностей и состояния здоровья детей</a:t>
            </a:r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Формирование </a:t>
            </a:r>
            <a:r>
              <a:rPr lang="ru-RU" sz="1800" b="1" smtClean="0">
                <a:latin typeface="Arial" charset="0"/>
                <a:cs typeface="Arial" charset="0"/>
              </a:rPr>
              <a:t>социокультурной среды</a:t>
            </a:r>
            <a:r>
              <a:rPr lang="ru-RU" sz="1800" smtClean="0">
                <a:latin typeface="Arial" charset="0"/>
                <a:cs typeface="Arial" charset="0"/>
              </a:rPr>
              <a:t>, соответствующей возрастным, индивидуальным, психологическим и физиологическим особенностям детей</a:t>
            </a:r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Trebuchet MS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Обеспечение психолого-педагогической </a:t>
            </a:r>
            <a:r>
              <a:rPr lang="ru-RU" sz="1800" b="1" smtClean="0">
                <a:latin typeface="Arial" charset="0"/>
                <a:cs typeface="Arial" charset="0"/>
              </a:rPr>
              <a:t>поддержки семьи</a:t>
            </a:r>
            <a:br>
              <a:rPr lang="ru-RU" sz="1800" b="1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</a:p>
        </p:txBody>
      </p:sp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Стандарта </a:t>
            </a:r>
            <a:r>
              <a:rPr lang="ru-RU" sz="3600" smtClean="0"/>
              <a:t>(продолжение)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71F3BF-7E52-40D0-B713-0F14028B108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0" y="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Общие положения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Требования Стандарта</a:t>
            </a:r>
          </a:p>
        </p:txBody>
      </p:sp>
      <p:sp>
        <p:nvSpPr>
          <p:cNvPr id="26627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18A514-E31A-45E4-8280-818DA8E7D9F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Содержимое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620838"/>
            <a:ext cx="8718550" cy="5005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0" y="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Общие положения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A7988-FAC3-4A22-96F3-1B3ED28B925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825" y="5699125"/>
            <a:ext cx="3816350" cy="714375"/>
          </a:xfrm>
          <a:prstGeom prst="roundRect">
            <a:avLst>
              <a:gd name="adj" fmla="val 17359"/>
            </a:avLst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№ 273 ФЗ </a:t>
            </a:r>
            <a:r>
              <a:rPr lang="ru-RU" sz="2000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от 29.12.2012 г.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000" i="1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Вступил в силу 01.09.2013 г.</a:t>
            </a:r>
            <a:endParaRPr lang="ru-RU" sz="2000" dirty="0">
              <a:solidFill>
                <a:srgbClr val="0066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 descr="C:\Users\TLobanova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63600"/>
            <a:ext cx="6191250" cy="4562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7651" name="Текст 3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8097837" cy="1509712"/>
          </a:xfrm>
        </p:spPr>
        <p:txBody>
          <a:bodyPr anchor="b"/>
          <a:lstStyle/>
          <a:p>
            <a:pPr marL="44450"/>
            <a:r>
              <a:rPr lang="ru-RU" smtClean="0">
                <a:latin typeface="Arial" charset="0"/>
                <a:cs typeface="Arial" charset="0"/>
              </a:rPr>
              <a:t>I</a:t>
            </a:r>
            <a:r>
              <a:rPr lang="en-US" smtClean="0">
                <a:latin typeface="Arial" charset="0"/>
                <a:cs typeface="Arial" charset="0"/>
              </a:rPr>
              <a:t>I</a:t>
            </a:r>
            <a:r>
              <a:rPr lang="ru-RU" smtClean="0">
                <a:latin typeface="Arial" charset="0"/>
                <a:cs typeface="Arial" charset="0"/>
              </a:rPr>
              <a:t>. ТРЕБОВАНИЯ К СТРУКТУРЕ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    ООП ДО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2133600"/>
            <a:ext cx="7772400" cy="1362075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ДОШКОЛЬНОГО ОБРАЗОВАНИЯ </a:t>
            </a:r>
            <a:endParaRPr lang="ru-RU" sz="3200" b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rgbClr val="FFFFFF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D68401-83FB-4995-AC48-7076694E530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Закон об образовании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EA266D-BB0A-465E-A541-747903C680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323850" y="1639888"/>
            <a:ext cx="4752975" cy="438150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 smtClean="0"/>
              <a:t>Статья 67. Организация приёма</a:t>
            </a:r>
            <a:br>
              <a:rPr lang="ru-RU" sz="2600" b="1" dirty="0" smtClean="0"/>
            </a:br>
            <a:r>
              <a:rPr lang="ru-RU" sz="2600" b="1" dirty="0" smtClean="0"/>
              <a:t>на обучение по основным общеобразовательным программам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dirty="0" smtClean="0"/>
              <a:t>1. Получение дошкольного образования в образовательных организациях может начинаться</a:t>
            </a:r>
            <a:br>
              <a:rPr lang="ru-RU" sz="2600" dirty="0" smtClean="0"/>
            </a:br>
            <a:r>
              <a:rPr lang="ru-RU" sz="2600" dirty="0" smtClean="0"/>
              <a:t>по достижении детьми возраста 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 месяцев.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Получение начального общего образования в образовательных организациях начинается</a:t>
            </a:r>
            <a:br>
              <a:rPr lang="ru-RU" sz="2600" dirty="0" smtClean="0"/>
            </a:br>
            <a:r>
              <a:rPr lang="ru-RU" sz="2600" dirty="0" smtClean="0"/>
              <a:t>по достижении детьми возраста </a:t>
            </a:r>
            <a:r>
              <a:rPr lang="ru-RU" sz="2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 лет и шести месяцев</a:t>
            </a:r>
            <a:r>
              <a:rPr lang="ru-RU" sz="2600" dirty="0" smtClean="0"/>
              <a:t> при отсутствии противопоказаний по состоянию здоровья, </a:t>
            </a:r>
            <a:r>
              <a:rPr lang="ru-RU" sz="2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позже достижения возраста восьми лет</a:t>
            </a:r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TLobanova\Desktop\getImage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9650"/>
            <a:ext cx="4003675" cy="296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ФГОС ДО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  <a:cs typeface="Arial" charset="0"/>
              </a:rPr>
              <a:t>2.7. Конкретное содержание указанных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       образовательных областей зависит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       от возрастных и индивидуальных 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       особенностей детей…</a:t>
            </a:r>
          </a:p>
          <a:p>
            <a:pPr lvl="1">
              <a:spcAft>
                <a:spcPts val="600"/>
              </a:spcAft>
            </a:pPr>
            <a:r>
              <a:rPr lang="ru-RU" smtClean="0">
                <a:latin typeface="Arial" charset="0"/>
                <a:cs typeface="Arial" charset="0"/>
              </a:rPr>
              <a:t>в младенческом возрасте </a:t>
            </a:r>
            <a:r>
              <a:rPr lang="ru-RU" b="1" smtClean="0">
                <a:latin typeface="Arial" charset="0"/>
                <a:cs typeface="Arial" charset="0"/>
              </a:rPr>
              <a:t>(2 месяца – 1 год)</a:t>
            </a:r>
          </a:p>
          <a:p>
            <a:pPr lvl="1">
              <a:spcAft>
                <a:spcPts val="600"/>
              </a:spcAft>
            </a:pPr>
            <a:r>
              <a:rPr lang="ru-RU" smtClean="0">
                <a:latin typeface="Arial" charset="0"/>
                <a:cs typeface="Arial" charset="0"/>
              </a:rPr>
              <a:t>в раннем возрасте </a:t>
            </a:r>
            <a:r>
              <a:rPr lang="ru-RU" b="1" smtClean="0">
                <a:latin typeface="Arial" charset="0"/>
                <a:cs typeface="Arial" charset="0"/>
              </a:rPr>
              <a:t>(1 год – 3 года) </a:t>
            </a:r>
          </a:p>
          <a:p>
            <a:pPr lvl="1">
              <a:spcAft>
                <a:spcPts val="600"/>
              </a:spcAft>
            </a:pPr>
            <a:r>
              <a:rPr lang="ru-RU" smtClean="0">
                <a:latin typeface="Arial" charset="0"/>
                <a:cs typeface="Arial" charset="0"/>
              </a:rPr>
              <a:t>для детей дошкольного возраста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b="1" smtClean="0">
                <a:latin typeface="Arial" charset="0"/>
                <a:cs typeface="Arial" charset="0"/>
              </a:rPr>
              <a:t>(3 года – 8 лет) 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03C63F-EB35-430C-8245-652C12FBADC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Основная образовательная программа дошкольного образования (ООП)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5696E4-CE56-4005-8F39-2F3CCE13E4A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ФГОС. </a:t>
            </a:r>
            <a:r>
              <a:rPr lang="ru-RU" smtClean="0"/>
              <a:t>Образовательные области </a:t>
            </a:r>
            <a:endParaRPr lang="ru-RU" b="1" smtClean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Номер слайда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3E54-E4F9-4EDD-87DD-4A4625A8194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b="1" smtClean="0"/>
              <a:t>ФГТ. </a:t>
            </a:r>
            <a:r>
              <a:rPr lang="ru-RU" smtClean="0"/>
              <a:t>Образовательные области </a:t>
            </a:r>
            <a:endParaRPr lang="ru-RU" b="1" smtClean="0"/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56A4C4-10C6-4A02-BB21-EAED15BB629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2772" name="Picture 2" descr="E:\Элементы оформления\plashki v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484313"/>
            <a:ext cx="36353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468438"/>
            <a:ext cx="1139825" cy="4932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3635375" y="1628775"/>
            <a:ext cx="936625" cy="4392613"/>
          </a:xfrm>
          <a:prstGeom prst="homePlate">
            <a:avLst>
              <a:gd name="adj" fmla="val 10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2775" name="Группа 6"/>
          <p:cNvGrpSpPr>
            <a:grpSpLocks/>
          </p:cNvGrpSpPr>
          <p:nvPr/>
        </p:nvGrpSpPr>
        <p:grpSpPr bwMode="auto">
          <a:xfrm>
            <a:off x="4572000" y="1628775"/>
            <a:ext cx="4103688" cy="4464050"/>
            <a:chOff x="1151620" y="1772816"/>
            <a:chExt cx="6840760" cy="4248475"/>
          </a:xfrm>
        </p:grpSpPr>
        <p:grpSp>
          <p:nvGrpSpPr>
            <p:cNvPr id="8" name="Скругленный прямоугольник 7"/>
            <p:cNvGrpSpPr>
              <a:grpSpLocks/>
            </p:cNvGrpSpPr>
            <p:nvPr/>
          </p:nvGrpSpPr>
          <p:grpSpPr bwMode="auto">
            <a:xfrm>
              <a:off x="1050020" y="1742699"/>
              <a:ext cx="3444240" cy="2088373"/>
              <a:chOff x="4511040" y="1597152"/>
              <a:chExt cx="2066544" cy="2194560"/>
            </a:xfrm>
          </p:grpSpPr>
          <p:pic>
            <p:nvPicPr>
              <p:cNvPr id="32776" name="Скругленный прямоугольник 7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1040" y="1597152"/>
                <a:ext cx="2066544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777" name="Text Box 9"/>
              <p:cNvSpPr txBox="1">
                <a:spLocks noChangeArrowheads="1"/>
              </p:cNvSpPr>
              <p:nvPr/>
            </p:nvSpPr>
            <p:spPr bwMode="auto">
              <a:xfrm>
                <a:off x="4666909" y="1723710"/>
                <a:ext cx="1754398" cy="188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0" hangingPunct="0"/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2779" name="TextBox 8"/>
            <p:cNvSpPr>
              <a:spLocks noChangeArrowheads="1"/>
            </p:cNvSpPr>
            <p:nvPr/>
          </p:nvSpPr>
          <p:spPr bwMode="auto">
            <a:xfrm>
              <a:off x="1475657" y="1978387"/>
              <a:ext cx="2592288" cy="1576046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007FAC"/>
                  </a:solidFill>
                  <a:latin typeface="Arial" charset="0"/>
                </a:rPr>
                <a:t>Физичес-кое развитие</a:t>
              </a:r>
            </a:p>
          </p:txBody>
        </p:sp>
        <p:grpSp>
          <p:nvGrpSpPr>
            <p:cNvPr id="10" name="Скругленный прямоугольник 9"/>
            <p:cNvGrpSpPr>
              <a:grpSpLocks/>
            </p:cNvGrpSpPr>
            <p:nvPr/>
          </p:nvGrpSpPr>
          <p:grpSpPr bwMode="auto">
            <a:xfrm>
              <a:off x="1050020" y="4016706"/>
              <a:ext cx="3444240" cy="2088373"/>
              <a:chOff x="4511040" y="3986784"/>
              <a:chExt cx="2066544" cy="2194560"/>
            </a:xfrm>
          </p:grpSpPr>
          <p:pic>
            <p:nvPicPr>
              <p:cNvPr id="32780" name="Скругленный прямоугольник 9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1040" y="3986784"/>
                <a:ext cx="2066544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781" name="Text Box 13"/>
              <p:cNvSpPr txBox="1">
                <a:spLocks noChangeArrowheads="1"/>
              </p:cNvSpPr>
              <p:nvPr/>
            </p:nvSpPr>
            <p:spPr bwMode="auto">
              <a:xfrm>
                <a:off x="4666909" y="4109438"/>
                <a:ext cx="1754398" cy="188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0" hangingPunct="0"/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1" name="Скругленный прямоугольник 10"/>
            <p:cNvGrpSpPr>
              <a:grpSpLocks/>
            </p:cNvGrpSpPr>
            <p:nvPr/>
          </p:nvGrpSpPr>
          <p:grpSpPr bwMode="auto">
            <a:xfrm>
              <a:off x="4646660" y="1742699"/>
              <a:ext cx="3444240" cy="2088373"/>
              <a:chOff x="6669024" y="1597152"/>
              <a:chExt cx="2066544" cy="2194560"/>
            </a:xfrm>
          </p:grpSpPr>
          <p:pic>
            <p:nvPicPr>
              <p:cNvPr id="32783" name="Скругленный прямоугольник 10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9024" y="1597152"/>
                <a:ext cx="2066544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784" name="Text Box 16"/>
              <p:cNvSpPr txBox="1">
                <a:spLocks noChangeArrowheads="1"/>
              </p:cNvSpPr>
              <p:nvPr/>
            </p:nvSpPr>
            <p:spPr bwMode="auto">
              <a:xfrm>
                <a:off x="6827149" y="1723709"/>
                <a:ext cx="1754398" cy="1888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0" hangingPunct="0"/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2786" name="TextBox 11"/>
            <p:cNvSpPr>
              <a:spLocks noChangeArrowheads="1"/>
            </p:cNvSpPr>
            <p:nvPr/>
          </p:nvSpPr>
          <p:spPr bwMode="auto">
            <a:xfrm>
              <a:off x="1475657" y="4239672"/>
              <a:ext cx="2592287" cy="1576047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577929"/>
                  </a:solidFill>
                  <a:latin typeface="Arial" charset="0"/>
                </a:rPr>
                <a:t>Познава-тельно-речевое развитие</a:t>
              </a:r>
            </a:p>
          </p:txBody>
        </p:sp>
        <p:grpSp>
          <p:nvGrpSpPr>
            <p:cNvPr id="13" name="Скругленный прямоугольник 12"/>
            <p:cNvGrpSpPr>
              <a:grpSpLocks/>
            </p:cNvGrpSpPr>
            <p:nvPr/>
          </p:nvGrpSpPr>
          <p:grpSpPr bwMode="auto">
            <a:xfrm>
              <a:off x="4646660" y="4016706"/>
              <a:ext cx="3444240" cy="2088373"/>
              <a:chOff x="6669024" y="3986784"/>
              <a:chExt cx="2066544" cy="2194560"/>
            </a:xfrm>
          </p:grpSpPr>
          <p:pic>
            <p:nvPicPr>
              <p:cNvPr id="32787" name="Скругленный прямоугольник 12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9024" y="3986784"/>
                <a:ext cx="2066544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788" name="Text Box 20"/>
              <p:cNvSpPr txBox="1">
                <a:spLocks noChangeArrowheads="1"/>
              </p:cNvSpPr>
              <p:nvPr/>
            </p:nvSpPr>
            <p:spPr bwMode="auto">
              <a:xfrm>
                <a:off x="6827149" y="4109436"/>
                <a:ext cx="1754398" cy="1888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0" hangingPunct="0"/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2790" name="TextBox 13"/>
            <p:cNvSpPr>
              <a:spLocks noChangeArrowheads="1"/>
            </p:cNvSpPr>
            <p:nvPr/>
          </p:nvSpPr>
          <p:spPr bwMode="auto">
            <a:xfrm>
              <a:off x="5076057" y="4239672"/>
              <a:ext cx="2592288" cy="1576047"/>
            </a:xfrm>
            <a:prstGeom prst="roundRect">
              <a:avLst>
                <a:gd name="adj" fmla="val 1774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6C2E9A"/>
                  </a:solidFill>
                  <a:latin typeface="Arial" charset="0"/>
                </a:rPr>
                <a:t>Художественно-эстети-ческое развитие</a:t>
              </a:r>
            </a:p>
          </p:txBody>
        </p:sp>
        <p:sp>
          <p:nvSpPr>
            <p:cNvPr id="32791" name="TextBox 14"/>
            <p:cNvSpPr>
              <a:spLocks noChangeArrowheads="1"/>
            </p:cNvSpPr>
            <p:nvPr/>
          </p:nvSpPr>
          <p:spPr bwMode="auto">
            <a:xfrm>
              <a:off x="5076057" y="1978387"/>
              <a:ext cx="2592288" cy="1576046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FF6600"/>
                  </a:solidFill>
                  <a:latin typeface="Arial" charset="0"/>
                </a:rPr>
                <a:t>Социально-личностное развитие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Социально – коммуникативное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Усвоение норм и ценностей, принятых в обществе…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общения и взаимодействия ребёнка</a:t>
            </a:r>
            <a:br>
              <a:rPr lang="ru-RU" dirty="0" smtClean="0"/>
            </a:br>
            <a:r>
              <a:rPr lang="ru-RU" dirty="0" smtClean="0"/>
              <a:t>со взрослыми и сверстниками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Становление самостоятельности, целенаправленности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…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социального и эмоционального интеллекта…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готовности к совместной деятельности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уважительного отношения и чувства принадлежности к своей семье и к сообществу детей</a:t>
            </a:r>
            <a:br>
              <a:rPr lang="ru-RU" dirty="0" smtClean="0"/>
            </a:br>
            <a:r>
              <a:rPr lang="ru-RU" dirty="0" smtClean="0"/>
              <a:t>и взрослых в Организации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позитивных установок к различным видам труда и творчества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основ безопасного поведения в быту, социуме, природе</a:t>
            </a:r>
          </a:p>
        </p:txBody>
      </p:sp>
      <p:sp>
        <p:nvSpPr>
          <p:cNvPr id="3482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0F5B1-5079-4C17-BB7D-C1A8F517742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Познавательное развитие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fontAlgn="auto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интересов, любознательности и познавательной мотивации</a:t>
            </a:r>
          </a:p>
          <a:p>
            <a:pPr marL="365760" indent="-256032" fontAlgn="auto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познавательных действий, становление сознания</a:t>
            </a:r>
          </a:p>
          <a:p>
            <a:pPr marL="365760" indent="-256032" fontAlgn="auto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воображения и творческой активности</a:t>
            </a:r>
          </a:p>
          <a:p>
            <a:pPr marL="365760" indent="-256032" fontAlgn="auto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народа, об отечественных традициях и праздниках, планете Земля как общем доме людей, об особенностях природы, многообразии стран и народов мира</a:t>
            </a:r>
            <a:endParaRPr lang="ru-RU" dirty="0"/>
          </a:p>
        </p:txBody>
      </p:sp>
      <p:sp>
        <p:nvSpPr>
          <p:cNvPr id="3584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6EA7C2-EEBB-4A13-BBCD-E57DB3F7B6F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Речевое развитие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Владение речью как средством общения и культуры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Обогащение активного словаря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связной, грамматически правильной диалогической и монологической речи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речевого творчества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звуковой и интонационной культуры речи, фонематического слуха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Знакомство с книжной культурой, детской литературой, понимание на слух текстов  различных жанров детской литературы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звуковой </a:t>
            </a:r>
            <a:r>
              <a:rPr lang="ru-RU" dirty="0" err="1" smtClean="0"/>
              <a:t>аналитико</a:t>
            </a:r>
            <a:r>
              <a:rPr lang="ru-RU" dirty="0" smtClean="0"/>
              <a:t> – синтетической активности как предпосылки обучения грамоте</a:t>
            </a:r>
            <a:endParaRPr lang="ru-RU" dirty="0"/>
          </a:p>
        </p:txBody>
      </p:sp>
      <p:sp>
        <p:nvSpPr>
          <p:cNvPr id="3686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D47AC5-6E9E-4FC4-ABB7-7E9C45304BF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Художественно - эстетическое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Становление эстетического отношения к окружающему миру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элементарных представлений о видах искусства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Восприятие музыки, художественной литературы, фольклора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Стимулирование сопереживания персонажам художественных произведений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Реализация самостоятельной творческой деятельности детей</a:t>
            </a:r>
            <a:endParaRPr lang="ru-RU" dirty="0"/>
          </a:p>
        </p:txBody>
      </p:sp>
      <p:sp>
        <p:nvSpPr>
          <p:cNvPr id="3789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507F8-9CE3-4300-8458-4F625A09EA8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79388" y="1557338"/>
            <a:ext cx="4392612" cy="122396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4"/>
                </a:solidFill>
              </a:rPr>
              <a:t>ФЕДЕРАЛЬНЫЙ ЗАКОН</a:t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800" dirty="0" smtClean="0">
                <a:solidFill>
                  <a:schemeClr val="accent4"/>
                </a:solidFill>
              </a:rPr>
              <a:t>«Об образовании в Российской Федерации»</a:t>
            </a:r>
            <a:endParaRPr lang="ru-RU" sz="2800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5F4A2-9706-4EB3-BDDE-C6695E51A29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7" name="TextBox 6"/>
          <p:cNvGrpSpPr>
            <a:grpSpLocks/>
          </p:cNvGrpSpPr>
          <p:nvPr/>
        </p:nvGrpSpPr>
        <p:grpSpPr bwMode="auto">
          <a:xfrm>
            <a:off x="128588" y="1627188"/>
            <a:ext cx="2316162" cy="1165225"/>
            <a:chOff x="81" y="1025"/>
            <a:chExt cx="1459" cy="734"/>
          </a:xfrm>
        </p:grpSpPr>
        <p:pic>
          <p:nvPicPr>
            <p:cNvPr id="9221" name="TextBox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1025"/>
              <a:ext cx="1459" cy="7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89" y="1043"/>
              <a:ext cx="1238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2400" b="1">
                  <a:solidFill>
                    <a:srgbClr val="FFFFFF"/>
                  </a:solidFill>
                  <a:latin typeface="Arial" charset="0"/>
                </a:rPr>
                <a:t>Общее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>
                  <a:solidFill>
                    <a:srgbClr val="FFFFFF"/>
                  </a:solidFill>
                  <a:latin typeface="Arial" charset="0"/>
                </a:rPr>
                <a:t>образование</a:t>
              </a:r>
            </a:p>
          </p:txBody>
        </p:sp>
      </p:grpSp>
      <p:grpSp>
        <p:nvGrpSpPr>
          <p:cNvPr id="8" name="TextBox 7"/>
          <p:cNvGrpSpPr>
            <a:grpSpLocks/>
          </p:cNvGrpSpPr>
          <p:nvPr/>
        </p:nvGrpSpPr>
        <p:grpSpPr bwMode="auto">
          <a:xfrm>
            <a:off x="2309813" y="1524000"/>
            <a:ext cx="2322512" cy="1420813"/>
            <a:chOff x="1455" y="960"/>
            <a:chExt cx="1463" cy="895"/>
          </a:xfrm>
        </p:grpSpPr>
        <p:pic>
          <p:nvPicPr>
            <p:cNvPr id="9224" name="TextBox 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960"/>
              <a:ext cx="1463" cy="8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565" y="1026"/>
              <a:ext cx="1238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2400" b="1">
                  <a:solidFill>
                    <a:srgbClr val="FFFFFF"/>
                  </a:solidFill>
                  <a:latin typeface="Arial" charset="0"/>
                </a:rPr>
                <a:t>Профессио-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>
                  <a:solidFill>
                    <a:srgbClr val="FFFFFF"/>
                  </a:solidFill>
                  <a:latin typeface="Arial" charset="0"/>
                </a:rPr>
                <a:t>нальное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>
                  <a:solidFill>
                    <a:srgbClr val="FFFFFF"/>
                  </a:solidFill>
                  <a:latin typeface="Arial" charset="0"/>
                </a:rPr>
                <a:t>образование</a:t>
              </a:r>
            </a:p>
          </p:txBody>
        </p:sp>
      </p:grpSp>
      <p:grpSp>
        <p:nvGrpSpPr>
          <p:cNvPr id="9" name="TextBox 8"/>
          <p:cNvGrpSpPr>
            <a:grpSpLocks/>
          </p:cNvGrpSpPr>
          <p:nvPr/>
        </p:nvGrpSpPr>
        <p:grpSpPr bwMode="auto">
          <a:xfrm>
            <a:off x="4548188" y="1524000"/>
            <a:ext cx="2309812" cy="1420813"/>
            <a:chOff x="2865" y="960"/>
            <a:chExt cx="1455" cy="895"/>
          </a:xfrm>
        </p:grpSpPr>
        <p:pic>
          <p:nvPicPr>
            <p:cNvPr id="9227" name="TextBox 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" y="960"/>
              <a:ext cx="1455" cy="8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971" y="1026"/>
              <a:ext cx="1238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2400" b="1">
                  <a:solidFill>
                    <a:srgbClr val="FFFFFF"/>
                  </a:solidFill>
                  <a:latin typeface="Arial" charset="0"/>
                </a:rPr>
                <a:t>Дополни-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>
                  <a:solidFill>
                    <a:srgbClr val="FFFFFF"/>
                  </a:solidFill>
                  <a:latin typeface="Arial" charset="0"/>
                </a:rPr>
                <a:t>тельное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>
                  <a:solidFill>
                    <a:srgbClr val="FFFFFF"/>
                  </a:solidFill>
                  <a:latin typeface="Arial" charset="0"/>
                </a:rPr>
                <a:t>образование</a:t>
              </a:r>
            </a:p>
          </p:txBody>
        </p:sp>
      </p:grpSp>
      <p:grpSp>
        <p:nvGrpSpPr>
          <p:cNvPr id="10" name="TextBox 9"/>
          <p:cNvGrpSpPr>
            <a:grpSpLocks/>
          </p:cNvGrpSpPr>
          <p:nvPr/>
        </p:nvGrpSpPr>
        <p:grpSpPr bwMode="auto">
          <a:xfrm>
            <a:off x="6742113" y="1524000"/>
            <a:ext cx="2328862" cy="1420813"/>
            <a:chOff x="4247" y="960"/>
            <a:chExt cx="1467" cy="895"/>
          </a:xfrm>
        </p:grpSpPr>
        <p:pic>
          <p:nvPicPr>
            <p:cNvPr id="9230" name="TextBox 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" y="960"/>
              <a:ext cx="1467" cy="8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4377" y="1026"/>
              <a:ext cx="1207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2400" b="1">
                  <a:solidFill>
                    <a:schemeClr val="bg1"/>
                  </a:solidFill>
                  <a:latin typeface="Arial" charset="0"/>
                </a:rPr>
                <a:t>Профессио-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>
                  <a:solidFill>
                    <a:schemeClr val="bg1"/>
                  </a:solidFill>
                  <a:latin typeface="Arial" charset="0"/>
                </a:rPr>
                <a:t>нальное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>
                  <a:solidFill>
                    <a:schemeClr val="bg1"/>
                  </a:solidFill>
                  <a:latin typeface="Arial" charset="0"/>
                </a:rPr>
                <a:t> обучение</a:t>
              </a:r>
            </a:p>
          </p:txBody>
        </p:sp>
      </p:grp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4716463" y="2924175"/>
            <a:ext cx="2022475" cy="2076450"/>
            <a:chOff x="4716016" y="2924944"/>
            <a:chExt cx="2023567" cy="2076299"/>
          </a:xfrm>
        </p:grpSpPr>
        <p:grpSp>
          <p:nvGrpSpPr>
            <p:cNvPr id="12" name="TextBox 11"/>
            <p:cNvGrpSpPr>
              <a:grpSpLocks/>
            </p:cNvGrpSpPr>
            <p:nvPr/>
          </p:nvGrpSpPr>
          <p:grpSpPr bwMode="auto">
            <a:xfrm>
              <a:off x="4614672" y="2889504"/>
              <a:ext cx="2261616" cy="1207008"/>
              <a:chOff x="4614672" y="2889504"/>
              <a:chExt cx="2261616" cy="1207008"/>
            </a:xfrm>
          </p:grpSpPr>
          <p:pic>
            <p:nvPicPr>
              <p:cNvPr id="9268" name="TextBox 11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672" y="2889504"/>
                <a:ext cx="2261616" cy="1207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69" name="Text Box 53"/>
              <p:cNvSpPr txBox="1">
                <a:spLocks noChangeArrowheads="1"/>
              </p:cNvSpPr>
              <p:nvPr/>
            </p:nvSpPr>
            <p:spPr bwMode="auto">
              <a:xfrm>
                <a:off x="4716016" y="2924944"/>
                <a:ext cx="2023567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r>
                  <a:rPr lang="ru-RU">
                    <a:solidFill>
                      <a:srgbClr val="000000"/>
                    </a:solidFill>
                    <a:latin typeface="Arial" charset="0"/>
                  </a:rPr>
                  <a:t>Дополнительное</a:t>
                </a:r>
              </a:p>
              <a:p>
                <a:r>
                  <a:rPr lang="ru-RU">
                    <a:solidFill>
                      <a:srgbClr val="000000"/>
                    </a:solidFill>
                    <a:latin typeface="Arial" charset="0"/>
                  </a:rPr>
                  <a:t>образование</a:t>
                </a:r>
              </a:p>
              <a:p>
                <a:r>
                  <a:rPr lang="ru-RU">
                    <a:solidFill>
                      <a:srgbClr val="000000"/>
                    </a:solidFill>
                    <a:latin typeface="Arial" charset="0"/>
                  </a:rPr>
                  <a:t>детей и взрослых</a:t>
                </a:r>
              </a:p>
            </p:txBody>
          </p:sp>
        </p:grpSp>
        <p:grpSp>
          <p:nvGrpSpPr>
            <p:cNvPr id="13" name="TextBox 12"/>
            <p:cNvGrpSpPr>
              <a:grpSpLocks/>
            </p:cNvGrpSpPr>
            <p:nvPr/>
          </p:nvGrpSpPr>
          <p:grpSpPr bwMode="auto">
            <a:xfrm>
              <a:off x="4626864" y="4114800"/>
              <a:ext cx="2139696" cy="1024128"/>
              <a:chOff x="4626864" y="4114800"/>
              <a:chExt cx="2139696" cy="1024128"/>
            </a:xfrm>
          </p:grpSpPr>
          <p:pic>
            <p:nvPicPr>
              <p:cNvPr id="9271" name="TextBox 12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864" y="4114800"/>
                <a:ext cx="2139696" cy="1024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72" name="Text Box 56"/>
              <p:cNvSpPr txBox="1">
                <a:spLocks noChangeArrowheads="1"/>
              </p:cNvSpPr>
              <p:nvPr/>
            </p:nvSpPr>
            <p:spPr bwMode="auto">
              <a:xfrm>
                <a:off x="4716016" y="4161013"/>
                <a:ext cx="1986698" cy="840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ru-RU" sz="1700">
                    <a:solidFill>
                      <a:srgbClr val="000000"/>
                    </a:solidFill>
                    <a:latin typeface="Arial" charset="0"/>
                  </a:rPr>
                  <a:t>Дополнительное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700">
                    <a:solidFill>
                      <a:srgbClr val="000000"/>
                    </a:solidFill>
                    <a:latin typeface="Arial" charset="0"/>
                  </a:rPr>
                  <a:t>профессиональ-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700">
                    <a:solidFill>
                      <a:srgbClr val="000000"/>
                    </a:solidFill>
                    <a:latin typeface="Arial" charset="0"/>
                  </a:rPr>
                  <a:t>ное образование</a:t>
                </a:r>
              </a:p>
            </p:txBody>
          </p:sp>
        </p:grp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315913" y="2909888"/>
            <a:ext cx="4111625" cy="3614737"/>
            <a:chOff x="316184" y="2910077"/>
            <a:chExt cx="4111801" cy="3615267"/>
          </a:xfrm>
        </p:grpSpPr>
        <p:grpSp>
          <p:nvGrpSpPr>
            <p:cNvPr id="9236" name="Группа 13"/>
            <p:cNvGrpSpPr>
              <a:grpSpLocks/>
            </p:cNvGrpSpPr>
            <p:nvPr/>
          </p:nvGrpSpPr>
          <p:grpSpPr bwMode="auto">
            <a:xfrm>
              <a:off x="316184" y="2910077"/>
              <a:ext cx="1951560" cy="2982062"/>
              <a:chOff x="316184" y="2910077"/>
              <a:chExt cx="1951560" cy="2982062"/>
            </a:xfrm>
          </p:grpSpPr>
          <p:grpSp>
            <p:nvGrpSpPr>
              <p:cNvPr id="15" name="TextBox 14"/>
              <p:cNvGrpSpPr>
                <a:grpSpLocks/>
              </p:cNvGrpSpPr>
              <p:nvPr/>
            </p:nvGrpSpPr>
            <p:grpSpPr bwMode="auto">
              <a:xfrm>
                <a:off x="213360" y="2822448"/>
                <a:ext cx="2121408" cy="859536"/>
                <a:chOff x="213360" y="2822448"/>
                <a:chExt cx="2121408" cy="859536"/>
              </a:xfrm>
            </p:grpSpPr>
            <p:pic>
              <p:nvPicPr>
                <p:cNvPr id="9253" name="TextBox 14"/>
                <p:cNvPicPr>
                  <a:picLocks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" y="2822448"/>
                  <a:ext cx="2121408" cy="859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6185" y="2910077"/>
                  <a:ext cx="1951559" cy="590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buFontTx/>
                    <a:buAutoNum type="arabicParenR"/>
                  </a:pPr>
                  <a:r>
                    <a:rPr lang="ru-RU" b="1">
                      <a:solidFill>
                        <a:schemeClr val="bg1"/>
                      </a:solidFill>
                      <a:latin typeface="Arial" charset="0"/>
                    </a:rPr>
                    <a:t> Дошкольное</a:t>
                  </a:r>
                  <a:br>
                    <a:rPr lang="ru-RU" b="1">
                      <a:solidFill>
                        <a:schemeClr val="bg1"/>
                      </a:solidFill>
                      <a:latin typeface="Arial" charset="0"/>
                    </a:rPr>
                  </a:br>
                  <a:r>
                    <a:rPr lang="ru-RU" b="1">
                      <a:solidFill>
                        <a:schemeClr val="bg1"/>
                      </a:solidFill>
                      <a:latin typeface="Arial" charset="0"/>
                    </a:rPr>
                    <a:t>          (ДО)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22245" y="3717032"/>
                <a:ext cx="1945499" cy="5909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2) Начальное</a:t>
                </a:r>
                <a:br>
                  <a:rPr lang="ru-RU" b="1" dirty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    общее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2246" y="4509120"/>
                <a:ext cx="1945498" cy="5909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3) Основное </a:t>
                </a:r>
                <a:br>
                  <a:rPr lang="ru-RU" b="1" dirty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    общее </a:t>
                </a:r>
              </a:p>
            </p:txBody>
          </p:sp>
          <p:grpSp>
            <p:nvGrpSpPr>
              <p:cNvPr id="18" name="TextBox 17"/>
              <p:cNvGrpSpPr>
                <a:grpSpLocks/>
              </p:cNvGrpSpPr>
              <p:nvPr/>
            </p:nvGrpSpPr>
            <p:grpSpPr bwMode="auto">
              <a:xfrm>
                <a:off x="213360" y="5224272"/>
                <a:ext cx="2115312" cy="841248"/>
                <a:chOff x="213360" y="5224272"/>
                <a:chExt cx="2115312" cy="841248"/>
              </a:xfrm>
            </p:grpSpPr>
            <p:pic>
              <p:nvPicPr>
                <p:cNvPr id="9262" name="TextBox 17"/>
                <p:cNvPicPr>
                  <a:picLocks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" y="5224272"/>
                  <a:ext cx="2115312" cy="8412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6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16184" y="5301208"/>
                  <a:ext cx="1951559" cy="590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  <a:t>4) Среднее </a:t>
                  </a:r>
                  <a:b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</a:br>
                  <a: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  <a:t>     общее</a:t>
                  </a:r>
                </a:p>
              </p:txBody>
            </p:sp>
          </p:grpSp>
          <p:cxnSp>
            <p:nvCxnSpPr>
              <p:cNvPr id="19" name="Прямая со стрелкой 18"/>
              <p:cNvCxnSpPr/>
              <p:nvPr/>
            </p:nvCxnSpPr>
            <p:spPr>
              <a:xfrm>
                <a:off x="2122837" y="3356229"/>
                <a:ext cx="0" cy="5763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2122837" y="4221544"/>
                <a:ext cx="0" cy="5747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2122837" y="5012235"/>
                <a:ext cx="0" cy="5763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237" name="Группа 21"/>
            <p:cNvGrpSpPr>
              <a:grpSpLocks/>
            </p:cNvGrpSpPr>
            <p:nvPr/>
          </p:nvGrpSpPr>
          <p:grpSpPr bwMode="auto">
            <a:xfrm>
              <a:off x="2479251" y="2924944"/>
              <a:ext cx="1948734" cy="3600400"/>
              <a:chOff x="2479251" y="2924944"/>
              <a:chExt cx="1948734" cy="3600400"/>
            </a:xfrm>
          </p:grpSpPr>
          <p:grpSp>
            <p:nvGrpSpPr>
              <p:cNvPr id="23" name="TextBox 22"/>
              <p:cNvGrpSpPr>
                <a:grpSpLocks/>
              </p:cNvGrpSpPr>
              <p:nvPr/>
            </p:nvGrpSpPr>
            <p:grpSpPr bwMode="auto">
              <a:xfrm>
                <a:off x="2389632" y="2846832"/>
                <a:ext cx="2194560" cy="1091184"/>
                <a:chOff x="2389632" y="2846832"/>
                <a:chExt cx="2194560" cy="1091184"/>
              </a:xfrm>
            </p:grpSpPr>
            <p:pic>
              <p:nvPicPr>
                <p:cNvPr id="9238" name="TextBox 22"/>
                <p:cNvPicPr>
                  <a:picLocks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9632" y="2846832"/>
                  <a:ext cx="2194560" cy="10911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479251" y="2924944"/>
                  <a:ext cx="1948733" cy="840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buFontTx/>
                    <a:buAutoNum type="arabicParenR"/>
                  </a:pPr>
                  <a: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  <a:t> Среднее про-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  <a:t>     фессиональ-</a:t>
                  </a:r>
                  <a:b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</a:br>
                  <a: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  <a:t>     ное </a:t>
                  </a:r>
                </a:p>
              </p:txBody>
            </p:sp>
          </p:grpSp>
          <p:grpSp>
            <p:nvGrpSpPr>
              <p:cNvPr id="24" name="TextBox 23"/>
              <p:cNvGrpSpPr>
                <a:grpSpLocks/>
              </p:cNvGrpSpPr>
              <p:nvPr/>
            </p:nvGrpSpPr>
            <p:grpSpPr bwMode="auto">
              <a:xfrm>
                <a:off x="2377440" y="3816096"/>
                <a:ext cx="2109216" cy="816864"/>
                <a:chOff x="2377440" y="3816096"/>
                <a:chExt cx="2109216" cy="816864"/>
              </a:xfrm>
            </p:grpSpPr>
            <p:pic>
              <p:nvPicPr>
                <p:cNvPr id="9241" name="TextBox 23"/>
                <p:cNvPicPr>
                  <a:picLocks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7440" y="3816096"/>
                  <a:ext cx="2109216" cy="8168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83768" y="3893026"/>
                  <a:ext cx="1944216" cy="590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  <a:t>2) Высшее</a:t>
                  </a:r>
                  <a:b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</a:br>
                  <a: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  <a:t>    </a:t>
                  </a:r>
                  <a:r>
                    <a:rPr lang="ru-RU" sz="1600">
                      <a:solidFill>
                        <a:srgbClr val="000000"/>
                      </a:solidFill>
                      <a:latin typeface="Arial" charset="0"/>
                    </a:rPr>
                    <a:t>(бакалавриат)</a:t>
                  </a:r>
                </a:p>
              </p:txBody>
            </p:sp>
          </p:grpSp>
          <p:grpSp>
            <p:nvGrpSpPr>
              <p:cNvPr id="25" name="TextBox 24"/>
              <p:cNvGrpSpPr>
                <a:grpSpLocks/>
              </p:cNvGrpSpPr>
              <p:nvPr/>
            </p:nvGrpSpPr>
            <p:grpSpPr bwMode="auto">
              <a:xfrm>
                <a:off x="2377440" y="4511040"/>
                <a:ext cx="2109216" cy="1018032"/>
                <a:chOff x="2377440" y="4511040"/>
                <a:chExt cx="2109216" cy="1018032"/>
              </a:xfrm>
            </p:grpSpPr>
            <p:pic>
              <p:nvPicPr>
                <p:cNvPr id="9244" name="TextBox 24"/>
                <p:cNvPicPr>
                  <a:picLocks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7440" y="4511040"/>
                  <a:ext cx="2109216" cy="101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4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83769" y="4588386"/>
                  <a:ext cx="1944216" cy="7848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  <a:t>3) Высшее</a:t>
                  </a:r>
                  <a:br>
                    <a:rPr lang="ru-RU" b="1">
                      <a:solidFill>
                        <a:srgbClr val="000000"/>
                      </a:solidFill>
                      <a:latin typeface="Arial" charset="0"/>
                    </a:rPr>
                  </a:br>
                  <a:r>
                    <a:rPr lang="ru-RU" sz="1600" b="1">
                      <a:solidFill>
                        <a:srgbClr val="000000"/>
                      </a:solidFill>
                      <a:latin typeface="Arial" charset="0"/>
                    </a:rPr>
                    <a:t>   </a:t>
                  </a:r>
                  <a:r>
                    <a:rPr lang="ru-RU" sz="1600">
                      <a:solidFill>
                        <a:srgbClr val="000000"/>
                      </a:solidFill>
                      <a:latin typeface="Arial" charset="0"/>
                    </a:rPr>
                    <a:t>(специалитет,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ru-RU" sz="1600">
                      <a:solidFill>
                        <a:srgbClr val="000000"/>
                      </a:solidFill>
                      <a:latin typeface="Arial" charset="0"/>
                    </a:rPr>
                    <a:t>    магистратура)</a:t>
                  </a:r>
                </a:p>
              </p:txBody>
            </p:sp>
          </p:grpSp>
          <p:grpSp>
            <p:nvGrpSpPr>
              <p:cNvPr id="26" name="TextBox 25"/>
              <p:cNvGrpSpPr>
                <a:grpSpLocks/>
              </p:cNvGrpSpPr>
              <p:nvPr/>
            </p:nvGrpSpPr>
            <p:grpSpPr bwMode="auto">
              <a:xfrm>
                <a:off x="2383536" y="5443728"/>
                <a:ext cx="2103120" cy="1237488"/>
                <a:chOff x="2383536" y="5443728"/>
                <a:chExt cx="2103120" cy="1237488"/>
              </a:xfrm>
            </p:grpSpPr>
            <p:pic>
              <p:nvPicPr>
                <p:cNvPr id="9247" name="TextBox 25"/>
                <p:cNvPicPr>
                  <a:picLocks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3536" y="5443728"/>
                  <a:ext cx="2103120" cy="1237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83769" y="5518915"/>
                  <a:ext cx="1944215" cy="1006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ru-RU" b="1">
                      <a:solidFill>
                        <a:schemeClr val="bg1"/>
                      </a:solidFill>
                      <a:latin typeface="Arial" charset="0"/>
                    </a:rPr>
                    <a:t>4) Высшее</a:t>
                  </a:r>
                  <a:br>
                    <a:rPr lang="ru-RU" b="1">
                      <a:solidFill>
                        <a:schemeClr val="bg1"/>
                      </a:solidFill>
                      <a:latin typeface="Arial" charset="0"/>
                    </a:rPr>
                  </a:br>
                  <a:r>
                    <a:rPr lang="ru-RU" sz="1600" b="1">
                      <a:solidFill>
                        <a:schemeClr val="bg1"/>
                      </a:solidFill>
                      <a:latin typeface="Arial" charset="0"/>
                    </a:rPr>
                    <a:t>    </a:t>
                  </a:r>
                  <a:r>
                    <a:rPr lang="ru-RU" sz="1600">
                      <a:solidFill>
                        <a:schemeClr val="bg1"/>
                      </a:solidFill>
                      <a:latin typeface="Arial" charset="0"/>
                    </a:rPr>
                    <a:t>(подготовка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ru-RU" sz="1600">
                      <a:solidFill>
                        <a:schemeClr val="bg1"/>
                      </a:solidFill>
                      <a:latin typeface="Arial" charset="0"/>
                    </a:rPr>
                    <a:t>     кадров высшей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ru-RU" sz="1600">
                      <a:solidFill>
                        <a:schemeClr val="bg1"/>
                      </a:solidFill>
                      <a:latin typeface="Arial" charset="0"/>
                    </a:rPr>
                    <a:t>     квалификации)</a:t>
                  </a:r>
                </a:p>
              </p:txBody>
            </p:sp>
          </p:grpSp>
          <p:cxnSp>
            <p:nvCxnSpPr>
              <p:cNvPr id="27" name="Прямая со стрелкой 26"/>
              <p:cNvCxnSpPr/>
              <p:nvPr/>
            </p:nvCxnSpPr>
            <p:spPr>
              <a:xfrm>
                <a:off x="4283516" y="3500713"/>
                <a:ext cx="0" cy="5763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4283516" y="4364440"/>
                <a:ext cx="0" cy="5763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4283516" y="5229754"/>
                <a:ext cx="0" cy="5747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 flipH="1">
            <a:off x="6804025" y="5445125"/>
            <a:ext cx="2016125" cy="1123950"/>
          </a:xfrm>
          <a:prstGeom prst="wedgeRoundRectCallout">
            <a:avLst>
              <a:gd name="adj1" fmla="val 40186"/>
              <a:gd name="adj2" fmla="val -726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Физическое развитие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опыта в двигательной деятельности…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Развитие физических качеств…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Правильное формирование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двигательной системы организма, развитие равновесия, координации движений, крупной и мелкой моторики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Правильное выполнение основных движений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Формирование начальных представлений о некоторых видах спорта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Овладение подвижными играми с правилами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двигательной сфере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Становление ценностей здорового образа жизни, овладение  его элементарными нормами и правилами …</a:t>
            </a:r>
            <a:endParaRPr lang="ru-RU" dirty="0"/>
          </a:p>
        </p:txBody>
      </p:sp>
      <p:sp>
        <p:nvSpPr>
          <p:cNvPr id="3891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1E6A15-926A-43E4-98EA-00D199120B9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3200" smtClean="0"/>
              <a:t>Содержание образовательных областей</a:t>
            </a:r>
          </a:p>
        </p:txBody>
      </p:sp>
      <p:sp>
        <p:nvSpPr>
          <p:cNvPr id="399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62C3CE-1D29-409B-82FB-2EA1A313554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Содержимое 5"/>
          <p:cNvPicPr>
            <a:picLocks noGrp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1328738"/>
            <a:ext cx="8248650" cy="4822825"/>
          </a:xfrm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Arial" charset="0"/>
              </a:rPr>
              <a:t>Образовательные области</a:t>
            </a:r>
          </a:p>
        </p:txBody>
      </p:sp>
      <p:sp>
        <p:nvSpPr>
          <p:cNvPr id="39942" name="TextBox 6"/>
          <p:cNvSpPr>
            <a:spLocks noChangeArrowheads="1"/>
          </p:cNvSpPr>
          <p:nvPr/>
        </p:nvSpPr>
        <p:spPr bwMode="auto">
          <a:xfrm>
            <a:off x="755650" y="2997200"/>
            <a:ext cx="2303463" cy="6461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Младенческий возраст (2 мес. – 1 год)</a:t>
            </a:r>
          </a:p>
        </p:txBody>
      </p:sp>
      <p:sp>
        <p:nvSpPr>
          <p:cNvPr id="39943" name="TextBox 7"/>
          <p:cNvSpPr>
            <a:spLocks noChangeArrowheads="1"/>
          </p:cNvSpPr>
          <p:nvPr/>
        </p:nvSpPr>
        <p:spPr bwMode="auto">
          <a:xfrm>
            <a:off x="3276600" y="2997200"/>
            <a:ext cx="2590800" cy="3746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Ранний возраст (1-3 года)</a:t>
            </a:r>
          </a:p>
        </p:txBody>
      </p:sp>
      <p:sp>
        <p:nvSpPr>
          <p:cNvPr id="39944" name="TextBox 8"/>
          <p:cNvSpPr>
            <a:spLocks noChangeArrowheads="1"/>
          </p:cNvSpPr>
          <p:nvPr/>
        </p:nvSpPr>
        <p:spPr bwMode="auto">
          <a:xfrm>
            <a:off x="6084888" y="2997200"/>
            <a:ext cx="2303462" cy="646113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Дошкольный возраст (3года – 8 лет)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4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A9C90-03AF-4324-BA10-1C7AAF5B1F3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Содержимое 8" descr="Рисуно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713" y="1639888"/>
            <a:ext cx="3200400" cy="45227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2BDBFF-F42D-4604-83A4-7BF2AB4AA15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Содержимое 8" descr="1202977857_love_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639888"/>
            <a:ext cx="3621088" cy="45227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1135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20c7520ce7d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639888"/>
            <a:ext cx="3621088" cy="4522787"/>
          </a:xfrm>
        </p:spPr>
      </p:pic>
      <p:sp>
        <p:nvSpPr>
          <p:cNvPr id="4301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303F8-8048-4528-A3C2-0070EFCAF3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sp>
        <p:nvSpPr>
          <p:cNvPr id="4403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87F179-E25E-42FA-90B7-FB818270834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539552" y="162877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Содержимое 11" descr="30888933_Frederick_Warren_Freer_a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8413" y="1652588"/>
            <a:ext cx="3382962" cy="45831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62A83-086C-4CB9-8D57-D6686FBA31F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45061" name="Содержимое 9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1639888"/>
            <a:ext cx="4013200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0080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Содержимое 8" descr="Рисунок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188" y="1639888"/>
            <a:ext cx="3981450" cy="4522787"/>
          </a:xfrm>
        </p:spPr>
      </p:pic>
      <p:sp>
        <p:nvSpPr>
          <p:cNvPr id="4608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B63E46-2143-4136-8DAF-73BB3F27702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0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51B7D8-BA24-4C35-A90B-279400F7918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47109" name="Содержимое 11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5363" y="1639888"/>
            <a:ext cx="3724275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639888"/>
            <a:ext cx="3194050" cy="4522787"/>
          </a:xfrm>
        </p:spPr>
      </p:pic>
      <p:sp>
        <p:nvSpPr>
          <p:cNvPr id="4813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382C68-BED3-4CA6-954F-C538E8E5683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/>
                </a:solidFill>
              </a:rPr>
              <a:t>ФЕДЕРАЛЬНЫЙ ЗАКОН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3200" dirty="0" smtClean="0">
                <a:solidFill>
                  <a:schemeClr val="accent4"/>
                </a:solidFill>
              </a:rPr>
              <a:t>«Об образовании в Российской Федерации»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образования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завершённый цикл образования, характеризующийся определённой </a:t>
            </a:r>
            <a:r>
              <a:rPr lang="ru-RU" b="1" dirty="0" smtClean="0"/>
              <a:t>единой</a:t>
            </a:r>
            <a:r>
              <a:rPr lang="ru-RU" dirty="0" smtClean="0"/>
              <a:t> совокупностью требований</a:t>
            </a: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838D3-EC93-4E9C-8536-17D92573BE1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556792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Содержимое 6" descr="Рисуно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238" y="1554163"/>
            <a:ext cx="3949700" cy="4529137"/>
          </a:xfrm>
        </p:spPr>
      </p:pic>
      <p:sp>
        <p:nvSpPr>
          <p:cNvPr id="491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CFB6AB-E256-4499-8B45-8A36065387C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Части Программы</a:t>
            </a:r>
          </a:p>
        </p:txBody>
      </p:sp>
      <p:grpSp>
        <p:nvGrpSpPr>
          <p:cNvPr id="6" name="Полилиния 5"/>
          <p:cNvGrpSpPr>
            <a:grpSpLocks/>
          </p:cNvGrpSpPr>
          <p:nvPr/>
        </p:nvGrpSpPr>
        <p:grpSpPr bwMode="auto">
          <a:xfrm>
            <a:off x="1195388" y="1268413"/>
            <a:ext cx="7620000" cy="768350"/>
            <a:chOff x="753" y="799"/>
            <a:chExt cx="4800" cy="484"/>
          </a:xfrm>
        </p:grpSpPr>
        <p:pic>
          <p:nvPicPr>
            <p:cNvPr id="50179" name="Полилиния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" y="799"/>
              <a:ext cx="4800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793" y="890"/>
              <a:ext cx="471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102870" rIns="102870" bIns="102870" anchor="ctr"/>
            <a:lstStyle>
              <a:lvl1pPr defTabSz="120015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defTabSz="12001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defTabSz="120015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defTabSz="120015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defTabSz="120015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defTabSz="12001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defTabSz="12001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defTabSz="12001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defTabSz="12001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b="1">
                  <a:solidFill>
                    <a:schemeClr val="bg1"/>
                  </a:solidFill>
                  <a:latin typeface="Arial" charset="0"/>
                </a:rPr>
                <a:t>О О П   Д О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58888" y="1844675"/>
            <a:ext cx="7489825" cy="165576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9" name="Полилиния 8"/>
          <p:cNvSpPr/>
          <p:nvPr/>
        </p:nvSpPr>
        <p:spPr>
          <a:xfrm>
            <a:off x="1331640" y="1908523"/>
            <a:ext cx="4536504" cy="1465086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не менее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60%)</a:t>
            </a:r>
          </a:p>
        </p:txBody>
      </p:sp>
      <p:grpSp>
        <p:nvGrpSpPr>
          <p:cNvPr id="16" name="Полилиния 14"/>
          <p:cNvGrpSpPr>
            <a:grpSpLocks/>
          </p:cNvGrpSpPr>
          <p:nvPr/>
        </p:nvGrpSpPr>
        <p:grpSpPr bwMode="auto">
          <a:xfrm>
            <a:off x="5870575" y="1865313"/>
            <a:ext cx="2871788" cy="1597025"/>
            <a:chOff x="3698" y="1175"/>
            <a:chExt cx="1809" cy="1006"/>
          </a:xfrm>
        </p:grpSpPr>
        <p:pic>
          <p:nvPicPr>
            <p:cNvPr id="50186" name="Полилиния 1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1175"/>
              <a:ext cx="1809" cy="10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3742" y="1202"/>
              <a:ext cx="1723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400" tIns="152400" rIns="152400" bIns="152400" anchor="ctr"/>
            <a:lstStyle>
              <a:lvl1pPr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b="1" i="1">
                  <a:solidFill>
                    <a:srgbClr val="FFFFFF"/>
                  </a:solidFill>
                  <a:latin typeface="Arial" charset="0"/>
                </a:rPr>
                <a:t>(не более 40%)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288" y="2349500"/>
            <a:ext cx="1512887" cy="503238"/>
          </a:xfrm>
          <a:prstGeom prst="homePlate">
            <a:avLst/>
          </a:prstGeom>
          <a:solidFill>
            <a:srgbClr val="F2F2F2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50190" name="Номер слайда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1C5584-5124-4ACD-B308-E498F410D1D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0191" name="Прямоугольник 35"/>
          <p:cNvSpPr>
            <a:spLocks noChangeArrowheads="1"/>
          </p:cNvSpPr>
          <p:nvPr/>
        </p:nvSpPr>
        <p:spPr bwMode="auto">
          <a:xfrm>
            <a:off x="1692275" y="544512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778000">
              <a:lnSpc>
                <a:spcPct val="90000"/>
              </a:lnSpc>
            </a:pPr>
            <a:r>
              <a:rPr lang="ru-RU" sz="2000" b="1">
                <a:solidFill>
                  <a:srgbClr val="FF0066"/>
                </a:solidFill>
                <a:latin typeface="Arial" charset="0"/>
              </a:rPr>
              <a:t> Обязательная часть</a:t>
            </a:r>
            <a:endParaRPr lang="en-US" sz="20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0192" name="Прямоугольник 36"/>
          <p:cNvSpPr>
            <a:spLocks noChangeArrowheads="1"/>
          </p:cNvSpPr>
          <p:nvPr/>
        </p:nvSpPr>
        <p:spPr bwMode="auto">
          <a:xfrm>
            <a:off x="5580063" y="5373688"/>
            <a:ext cx="26638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Часть, формируемая</a:t>
            </a:r>
          </a:p>
          <a:p>
            <a:pPr algn="r">
              <a:lnSpc>
                <a:spcPct val="90000"/>
              </a:lnSpc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участниками</a:t>
            </a:r>
            <a:endParaRPr lang="en-US" b="1">
              <a:solidFill>
                <a:schemeClr val="accent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образовательного</a:t>
            </a:r>
          </a:p>
          <a:p>
            <a:pPr algn="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accent2"/>
                </a:solidFill>
                <a:latin typeface="Arial" charset="0"/>
              </a:rPr>
              <a:t>процесса</a:t>
            </a:r>
          </a:p>
        </p:txBody>
      </p: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395288" y="3644900"/>
            <a:ext cx="8353425" cy="1655763"/>
            <a:chOff x="395536" y="3645024"/>
            <a:chExt cx="8352928" cy="1656184"/>
          </a:xfrm>
        </p:grpSpPr>
        <p:grpSp>
          <p:nvGrpSpPr>
            <p:cNvPr id="50200" name="Группа 31"/>
            <p:cNvGrpSpPr>
              <a:grpSpLocks/>
            </p:cNvGrpSpPr>
            <p:nvPr/>
          </p:nvGrpSpPr>
          <p:grpSpPr bwMode="auto">
            <a:xfrm>
              <a:off x="1259632" y="3645024"/>
              <a:ext cx="7488832" cy="1656184"/>
              <a:chOff x="1259632" y="1988840"/>
              <a:chExt cx="7488832" cy="1872208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259085" y="1988840"/>
                <a:ext cx="7489379" cy="18722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1331640" y="2060848"/>
                <a:ext cx="5904656" cy="1656184"/>
              </a:xfrm>
              <a:custGeom>
                <a:avLst/>
                <a:gdLst>
                  <a:gd name="connsiteX0" fmla="*/ 0 w 5147497"/>
                  <a:gd name="connsiteY0" fmla="*/ 0 h 2177521"/>
                  <a:gd name="connsiteX1" fmla="*/ 5147497 w 5147497"/>
                  <a:gd name="connsiteY1" fmla="*/ 0 h 2177521"/>
                  <a:gd name="connsiteX2" fmla="*/ 5147497 w 5147497"/>
                  <a:gd name="connsiteY2" fmla="*/ 2177521 h 2177521"/>
                  <a:gd name="connsiteX3" fmla="*/ 0 w 5147497"/>
                  <a:gd name="connsiteY3" fmla="*/ 2177521 h 2177521"/>
                  <a:gd name="connsiteX4" fmla="*/ 0 w 5147497"/>
                  <a:gd name="connsiteY4" fmla="*/ 0 h 21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497" h="2177521">
                    <a:moveTo>
                      <a:pt x="0" y="0"/>
                    </a:moveTo>
                    <a:lnTo>
                      <a:pt x="5147497" y="0"/>
                    </a:lnTo>
                    <a:lnTo>
                      <a:pt x="5147497" y="2177521"/>
                    </a:lnTo>
                    <a:lnTo>
                      <a:pt x="0" y="21775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376F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2400" tIns="152400" rIns="152400" bIns="152400" spcCol="1270" anchor="ctr"/>
              <a:lstStyle/>
              <a:p>
                <a:pPr algn="ctr" defTabSz="17780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400" b="1" i="1" dirty="0">
                    <a:latin typeface="Arial" pitchFamily="34" charset="0"/>
                    <a:cs typeface="Arial" pitchFamily="34" charset="0"/>
                  </a:rPr>
                  <a:t>не менее</a:t>
                </a:r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b="1" i="1" dirty="0">
                    <a:latin typeface="Arial" pitchFamily="34" charset="0"/>
                    <a:cs typeface="Arial" pitchFamily="34" charset="0"/>
                  </a:rPr>
                  <a:t>80%)</a:t>
                </a:r>
              </a:p>
            </p:txBody>
          </p:sp>
          <p:grpSp>
            <p:nvGrpSpPr>
              <p:cNvPr id="35" name="Полилиния 14"/>
              <p:cNvGrpSpPr>
                <a:grpSpLocks/>
              </p:cNvGrpSpPr>
              <p:nvPr/>
            </p:nvGrpSpPr>
            <p:grpSpPr bwMode="auto">
              <a:xfrm>
                <a:off x="7242048" y="2009947"/>
                <a:ext cx="1530096" cy="1812367"/>
                <a:chOff x="7242048" y="3663696"/>
                <a:chExt cx="1530096" cy="1603248"/>
              </a:xfrm>
            </p:grpSpPr>
            <p:pic>
              <p:nvPicPr>
                <p:cNvPr id="50206" name="Полилиния 14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42048" y="3663696"/>
                  <a:ext cx="1530096" cy="16032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20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7308304" y="3708723"/>
                  <a:ext cx="1368152" cy="1465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52400" tIns="152400" rIns="152400" bIns="152400" anchor="ctr"/>
                <a:lstStyle>
                  <a:lvl1pPr defTabSz="17780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 defTabSz="17780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 defTabSz="17780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 defTabSz="17780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 defTabSz="17780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defTabSz="1778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defTabSz="1778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defTabSz="1778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defTabSz="1778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ru-RU" sz="2400" b="1" i="1">
                      <a:solidFill>
                        <a:srgbClr val="FFFFFF"/>
                      </a:solidFill>
                      <a:latin typeface="Arial" charset="0"/>
                    </a:rPr>
                    <a:t>(не более 20%)</a:t>
                  </a:r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>
            <a:xfrm>
              <a:off x="395536" y="4292889"/>
              <a:ext cx="1512797" cy="504953"/>
            </a:xfrm>
            <a:prstGeom prst="homePlate">
              <a:avLst/>
            </a:prstGeom>
            <a:solidFill>
              <a:srgbClr val="F2F2F2">
                <a:alpha val="50196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ФГТ</a:t>
              </a:r>
            </a:p>
          </p:txBody>
        </p:sp>
      </p:grpSp>
      <p:grpSp>
        <p:nvGrpSpPr>
          <p:cNvPr id="31" name="Полилиния 30"/>
          <p:cNvGrpSpPr>
            <a:grpSpLocks/>
          </p:cNvGrpSpPr>
          <p:nvPr/>
        </p:nvGrpSpPr>
        <p:grpSpPr bwMode="auto">
          <a:xfrm>
            <a:off x="1195388" y="5400675"/>
            <a:ext cx="566737" cy="519113"/>
            <a:chOff x="753" y="3402"/>
            <a:chExt cx="357" cy="327"/>
          </a:xfrm>
        </p:grpSpPr>
        <p:pic>
          <p:nvPicPr>
            <p:cNvPr id="50194" name="Полилиния 3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" y="3402"/>
              <a:ext cx="357" cy="3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793" y="3430"/>
              <a:ext cx="27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400" tIns="152400" rIns="152400" bIns="152400" anchor="ctr"/>
            <a:lstStyle>
              <a:lvl1pPr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ru-RU" sz="2400" b="1" i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2" name="Полилиния 14"/>
          <p:cNvGrpSpPr>
            <a:grpSpLocks/>
          </p:cNvGrpSpPr>
          <p:nvPr/>
        </p:nvGrpSpPr>
        <p:grpSpPr bwMode="auto">
          <a:xfrm>
            <a:off x="8248650" y="5400675"/>
            <a:ext cx="571500" cy="566738"/>
            <a:chOff x="5196" y="3402"/>
            <a:chExt cx="360" cy="357"/>
          </a:xfrm>
        </p:grpSpPr>
        <p:pic>
          <p:nvPicPr>
            <p:cNvPr id="50197" name="Полилиния 14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" y="3402"/>
              <a:ext cx="360" cy="3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5239" y="3430"/>
              <a:ext cx="27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400" tIns="152400" rIns="152400" bIns="152400" anchor="ctr"/>
            <a:lstStyle>
              <a:lvl1pPr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defTabSz="17780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defTabSz="1778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ru-RU" sz="2400" b="1" i="1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2800" smtClean="0"/>
              <a:t>Структура основной образовательной программы</a:t>
            </a:r>
          </a:p>
        </p:txBody>
      </p:sp>
      <p:sp>
        <p:nvSpPr>
          <p:cNvPr id="5120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E7E73C-4D22-44DF-BF1B-595EB581974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628800"/>
          <a:ext cx="6552728" cy="44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TextBox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1395413"/>
            <a:ext cx="1317625" cy="4932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ая фигурная скобка 6"/>
          <p:cNvSpPr/>
          <p:nvPr/>
        </p:nvSpPr>
        <p:spPr>
          <a:xfrm>
            <a:off x="6948488" y="1412875"/>
            <a:ext cx="503237" cy="4895850"/>
          </a:xfrm>
          <a:prstGeom prst="rightBrace">
            <a:avLst>
              <a:gd name="adj1" fmla="val 4089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2800" smtClean="0"/>
              <a:t>Структура основной образовательной программы</a:t>
            </a:r>
          </a:p>
        </p:txBody>
      </p:sp>
      <p:sp>
        <p:nvSpPr>
          <p:cNvPr id="5222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209552-A4A1-419D-9997-D6590B3452F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628800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Целевой раздел программы</a:t>
            </a:r>
          </a:p>
        </p:txBody>
      </p:sp>
      <p:sp>
        <p:nvSpPr>
          <p:cNvPr id="5325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699097-89A0-48BB-9466-29C158041C8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844824"/>
          <a:ext cx="8229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Целевой раздел программы</a:t>
            </a:r>
          </a:p>
        </p:txBody>
      </p:sp>
      <p:sp>
        <p:nvSpPr>
          <p:cNvPr id="5427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D3A9DE-A72A-4A7B-8D32-B9E58171A9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844824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2800" smtClean="0"/>
              <a:t>Структура основной образовательной программы</a:t>
            </a:r>
          </a:p>
        </p:txBody>
      </p:sp>
      <p:sp>
        <p:nvSpPr>
          <p:cNvPr id="552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DBC046-4718-4F2D-9C32-353987592FC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412776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Часть ОП, формируемая участниками образовательных отношений</a:t>
            </a:r>
            <a:endParaRPr lang="ru-RU" dirty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0127A5-3BC6-4E36-B37B-8F22027EE51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95537" y="1772816"/>
          <a:ext cx="82809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308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Arial" charset="0"/>
              </a:rPr>
              <a:t>Содержательный раздел ООП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Содержание коррекционной работы</a:t>
            </a:r>
            <a:br>
              <a:rPr lang="ru-RU" dirty="0" smtClean="0"/>
            </a:br>
            <a:r>
              <a:rPr lang="ru-RU" dirty="0" smtClean="0"/>
              <a:t>и/или инклюзивного образования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365760" indent="-256032" fontAlgn="auto"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Включается</a:t>
            </a:r>
            <a:r>
              <a:rPr lang="ru-RU" dirty="0" smtClean="0"/>
              <a:t> в Программу, если планируется её освоение детьми с ОВЗ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Содержит</a:t>
            </a:r>
            <a:r>
              <a:rPr lang="ru-RU" dirty="0" smtClean="0"/>
              <a:t> специальные условия для получения образования детьми с ОВЗ, в том числе:</a:t>
            </a:r>
          </a:p>
          <a:p>
            <a:pPr marL="521208" lvl="3" indent="-201168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ru-RU" sz="2600" dirty="0" smtClean="0"/>
              <a:t>механизмы адаптации Программы для указанных детей</a:t>
            </a:r>
          </a:p>
          <a:p>
            <a:pPr marL="521208" lvl="3" indent="-201168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ru-RU" sz="2600" dirty="0" smtClean="0"/>
              <a:t>использование специальных образовательных программ и методов, методических пособий и дидактических материалов</a:t>
            </a:r>
          </a:p>
          <a:p>
            <a:pPr marL="521208" lvl="3" indent="-201168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ru-RU" sz="2600" dirty="0" smtClean="0"/>
              <a:t>проведение групповых и индивидуальных коррекционных занятий</a:t>
            </a:r>
          </a:p>
          <a:p>
            <a:pPr marL="521208" lvl="3" indent="-201168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ru-RU" sz="2600" dirty="0" smtClean="0"/>
              <a:t>осуществление квалифицированной коррекции нарушений развития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Направлено на:</a:t>
            </a:r>
          </a:p>
          <a:p>
            <a:pPr marL="658368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обеспечение коррекции нарушений развития, оказание детям квалифицированной помощи в освоении Программы</a:t>
            </a:r>
          </a:p>
          <a:p>
            <a:pPr marL="658368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освоение детьми с ОВЗ Программы, их разностороннее развитие</a:t>
            </a:r>
            <a:endParaRPr lang="ru-RU" dirty="0"/>
          </a:p>
        </p:txBody>
      </p:sp>
      <p:sp>
        <p:nvSpPr>
          <p:cNvPr id="5734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9C8776-F165-4B1C-B4F0-3E77541B423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734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308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Arial" charset="0"/>
              </a:rPr>
              <a:t>Содержательный раздел ООП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2800" smtClean="0"/>
              <a:t>Структура основной образовательной программы</a:t>
            </a:r>
          </a:p>
        </p:txBody>
      </p:sp>
      <p:sp>
        <p:nvSpPr>
          <p:cNvPr id="583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E0F6C6-1E4E-408B-BF81-5CFDF9EC255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628800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/>
                </a:solidFill>
              </a:rPr>
              <a:t>ФЕДЕРАЛЬНЫЙ ЗАКОН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3200" dirty="0" smtClean="0">
                <a:solidFill>
                  <a:schemeClr val="accent4"/>
                </a:solidFill>
              </a:rPr>
              <a:t>«Об образовании в Российской Федерации»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Совокупность обязательных требований</a:t>
            </a:r>
            <a:br>
              <a:rPr lang="ru-RU" dirty="0" smtClean="0"/>
            </a:br>
            <a:r>
              <a:rPr lang="ru-RU" dirty="0" smtClean="0"/>
              <a:t>к образованию определённого уровня, утверждённых федеральным органом исполнительной власти - 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</a:t>
            </a:r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4568F8-0205-4182-97C3-5E52D3B3004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5"/>
          <p:cNvSpPr>
            <a:spLocks noGrp="1"/>
          </p:cNvSpPr>
          <p:nvPr>
            <p:ph sz="quarter" idx="2"/>
          </p:nvPr>
        </p:nvSpPr>
        <p:spPr>
          <a:xfrm>
            <a:off x="381000" y="1970088"/>
            <a:ext cx="4041775" cy="3886200"/>
          </a:xfrm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  <a:p>
            <a:endParaRPr lang="ru-RU" smtClean="0">
              <a:latin typeface="Arial" charset="0"/>
              <a:cs typeface="Arial" charset="0"/>
            </a:endParaRPr>
          </a:p>
          <a:p>
            <a:r>
              <a:rPr lang="ru-RU" b="1" smtClean="0">
                <a:latin typeface="Arial" charset="0"/>
                <a:cs typeface="Arial" charset="0"/>
              </a:rPr>
              <a:t>Обязательная часть </a:t>
            </a:r>
            <a:r>
              <a:rPr lang="ru-RU" smtClean="0">
                <a:latin typeface="Arial" charset="0"/>
                <a:cs typeface="Arial" charset="0"/>
              </a:rPr>
              <a:t>представлена развёрнуто:</a:t>
            </a:r>
          </a:p>
          <a:p>
            <a:pPr lvl="1"/>
            <a:r>
              <a:rPr lang="ru-RU" smtClean="0">
                <a:latin typeface="Arial" charset="0"/>
                <a:cs typeface="Arial" charset="0"/>
              </a:rPr>
              <a:t>Целевой раздел</a:t>
            </a:r>
          </a:p>
          <a:p>
            <a:pPr lvl="1"/>
            <a:r>
              <a:rPr lang="ru-RU" smtClean="0">
                <a:latin typeface="Arial" charset="0"/>
                <a:cs typeface="Arial" charset="0"/>
              </a:rPr>
              <a:t>Содержательный раздел</a:t>
            </a:r>
          </a:p>
          <a:p>
            <a:pPr lvl="1"/>
            <a:r>
              <a:rPr lang="ru-RU" smtClean="0">
                <a:latin typeface="Arial" charset="0"/>
                <a:cs typeface="Arial" charset="0"/>
              </a:rPr>
              <a:t>Организационный раздел</a:t>
            </a:r>
          </a:p>
        </p:txBody>
      </p:sp>
      <p:sp>
        <p:nvSpPr>
          <p:cNvPr id="59395" name="Содержимое 7"/>
          <p:cNvSpPr>
            <a:spLocks noGrp="1"/>
          </p:cNvSpPr>
          <p:nvPr>
            <p:ph sz="quarter" idx="4"/>
          </p:nvPr>
        </p:nvSpPr>
        <p:spPr>
          <a:xfrm>
            <a:off x="4718050" y="1970088"/>
            <a:ext cx="4041775" cy="3886200"/>
          </a:xfrm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  <a:p>
            <a:endParaRPr lang="ru-RU" smtClean="0">
              <a:latin typeface="Arial" charset="0"/>
              <a:cs typeface="Arial" charset="0"/>
            </a:endParaRPr>
          </a:p>
          <a:p>
            <a:r>
              <a:rPr lang="ru-RU" b="1" smtClean="0">
                <a:latin typeface="Arial" charset="0"/>
                <a:cs typeface="Arial" charset="0"/>
              </a:rPr>
              <a:t>Обязательная часть </a:t>
            </a:r>
            <a:r>
              <a:rPr lang="ru-RU" smtClean="0">
                <a:latin typeface="Arial" charset="0"/>
                <a:cs typeface="Arial" charset="0"/>
              </a:rPr>
              <a:t>оформляется в виде ссылки на соответствующую Примерную программу</a:t>
            </a:r>
          </a:p>
        </p:txBody>
      </p:sp>
      <p:sp>
        <p:nvSpPr>
          <p:cNvPr id="59396" name="Заголовок 1"/>
          <p:cNvSpPr>
            <a:spLocks noGrp="1"/>
          </p:cNvSpPr>
          <p:nvPr>
            <p:ph type="title"/>
          </p:nvPr>
        </p:nvSpPr>
        <p:spPr>
          <a:xfrm>
            <a:off x="381000" y="404813"/>
            <a:ext cx="8382000" cy="1069975"/>
          </a:xfrm>
        </p:spPr>
        <p:txBody>
          <a:bodyPr/>
          <a:lstStyle/>
          <a:p>
            <a:r>
              <a:rPr lang="ru-RU" smtClean="0"/>
              <a:t>Оформление Программы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506538"/>
            <a:ext cx="4041775" cy="1130300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ООП </a:t>
            </a:r>
            <a:r>
              <a:rPr lang="ru-RU" sz="2000" u="sng" dirty="0" smtClean="0"/>
              <a:t>не соответствует </a:t>
            </a:r>
            <a:r>
              <a:rPr lang="ru-RU" sz="2000" dirty="0" smtClean="0"/>
              <a:t>содержанию одной</a:t>
            </a:r>
            <a:br>
              <a:rPr lang="ru-RU" sz="2000" dirty="0" smtClean="0"/>
            </a:br>
            <a:r>
              <a:rPr lang="ru-RU" sz="2000" dirty="0" smtClean="0"/>
              <a:t>из Примерных программ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1506538"/>
            <a:ext cx="4041775" cy="1130300"/>
          </a:xfrm>
          <a:solidFill>
            <a:schemeClr val="accent4">
              <a:lumMod val="60000"/>
              <a:lumOff val="40000"/>
              <a:alpha val="2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ООП </a:t>
            </a:r>
            <a:r>
              <a:rPr lang="ru-RU" sz="2000" u="sng" dirty="0" smtClean="0"/>
              <a:t>соответствует</a:t>
            </a:r>
            <a:br>
              <a:rPr lang="ru-RU" sz="2000" u="sng" dirty="0" smtClean="0"/>
            </a:br>
            <a:r>
              <a:rPr lang="ru-RU" sz="2000" dirty="0" smtClean="0"/>
              <a:t>содержанию одной</a:t>
            </a:r>
            <a:br>
              <a:rPr lang="ru-RU" sz="2000" dirty="0" smtClean="0"/>
            </a:br>
            <a:r>
              <a:rPr lang="ru-RU" sz="2000" dirty="0" smtClean="0"/>
              <a:t>из Примерных программ</a:t>
            </a:r>
            <a:endParaRPr lang="ru-RU" sz="2000" dirty="0"/>
          </a:p>
        </p:txBody>
      </p:sp>
      <p:sp>
        <p:nvSpPr>
          <p:cNvPr id="59399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EA5848-F3DA-4B01-ABAC-D2252D552EA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539750" y="4652963"/>
            <a:ext cx="8208963" cy="1419225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rmAutofit fontScale="92500" lnSpcReduction="10000"/>
          </a:bodyPr>
          <a:lstStyle/>
          <a:p>
            <a:pPr marL="45720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dirty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Часть Программы, формируемая участниками образовательных отношений, </a:t>
            </a:r>
            <a:r>
              <a:rPr lang="ru-RU" sz="2000" dirty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может быть представлена в виде ссылок</a:t>
            </a:r>
            <a:br>
              <a:rPr lang="ru-RU" sz="2000" dirty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на соответствующую методическую литературу, </a:t>
            </a:r>
            <a:r>
              <a:rPr lang="ru-RU" sz="2000" u="sng" dirty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позволяющую ознакомиться с содержанием</a:t>
            </a:r>
            <a:r>
              <a:rPr lang="ru-RU" sz="2000" dirty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 парциальных программ, методик,</a:t>
            </a:r>
            <a:br>
              <a:rPr lang="ru-RU" sz="2000" dirty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форм организации образовательной работы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Дополнительный раздел Программы</a:t>
            </a:r>
            <a:endParaRPr lang="ru-RU" dirty="0"/>
          </a:p>
        </p:txBody>
      </p:sp>
      <p:sp>
        <p:nvSpPr>
          <p:cNvPr id="6041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7C0ABA-98A6-4B70-AB46-4E9EC0E4DB4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1" name="Прямоугольник 10"/>
          <p:cNvGrpSpPr>
            <a:grpSpLocks/>
          </p:cNvGrpSpPr>
          <p:nvPr/>
        </p:nvGrpSpPr>
        <p:grpSpPr bwMode="auto">
          <a:xfrm>
            <a:off x="1017588" y="1835150"/>
            <a:ext cx="7108825" cy="1408113"/>
            <a:chOff x="641" y="1156"/>
            <a:chExt cx="4478" cy="887"/>
          </a:xfrm>
        </p:grpSpPr>
        <p:pic>
          <p:nvPicPr>
            <p:cNvPr id="60420" name="Прямоугольник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1156"/>
              <a:ext cx="4478" cy="8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680" y="1253"/>
              <a:ext cx="4400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3200" b="1">
                  <a:solidFill>
                    <a:srgbClr val="FFFFFF"/>
                  </a:solidFill>
                  <a:latin typeface="Arial" charset="0"/>
                </a:rPr>
                <a:t>Текст краткой презентации</a:t>
              </a:r>
              <a:br>
                <a:rPr lang="ru-RU" sz="3200" b="1">
                  <a:solidFill>
                    <a:srgbClr val="FFFFFF"/>
                  </a:solidFill>
                  <a:latin typeface="Arial" charset="0"/>
                </a:rPr>
              </a:br>
              <a:r>
                <a:rPr lang="ru-RU" sz="3200" b="1">
                  <a:solidFill>
                    <a:srgbClr val="FFFFFF"/>
                  </a:solidFill>
                  <a:latin typeface="Arial" charset="0"/>
                </a:rPr>
                <a:t>Программы</a:t>
              </a:r>
            </a:p>
          </p:txBody>
        </p:sp>
      </p:grpSp>
      <p:grpSp>
        <p:nvGrpSpPr>
          <p:cNvPr id="12" name="Скругленная прямоугольная выноска 11"/>
          <p:cNvGrpSpPr>
            <a:grpSpLocks/>
          </p:cNvGrpSpPr>
          <p:nvPr/>
        </p:nvGrpSpPr>
        <p:grpSpPr bwMode="auto">
          <a:xfrm>
            <a:off x="908050" y="3144838"/>
            <a:ext cx="3219450" cy="1719262"/>
            <a:chOff x="572" y="1981"/>
            <a:chExt cx="2028" cy="1083"/>
          </a:xfrm>
        </p:grpSpPr>
        <p:pic>
          <p:nvPicPr>
            <p:cNvPr id="60423" name="Скругленная прямоугольная выноска 1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981"/>
              <a:ext cx="2028" cy="10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640" y="2415"/>
              <a:ext cx="1895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342900" indent="-34290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marL="0" lvl="1" algn="ctr">
                <a:lnSpc>
                  <a:spcPct val="90000"/>
                </a:lnSpc>
              </a:pPr>
              <a:r>
                <a:rPr lang="ru-RU" sz="2600">
                  <a:solidFill>
                    <a:srgbClr val="000000"/>
                  </a:solidFill>
                  <a:latin typeface="Arial" charset="0"/>
                </a:rPr>
                <a:t>Ориентирован</a:t>
              </a:r>
            </a:p>
            <a:p>
              <a:pPr marL="0" lvl="1" algn="ctr">
                <a:lnSpc>
                  <a:spcPct val="90000"/>
                </a:lnSpc>
              </a:pPr>
              <a:r>
                <a:rPr lang="ru-RU" sz="2600">
                  <a:solidFill>
                    <a:srgbClr val="000000"/>
                  </a:solidFill>
                  <a:latin typeface="Arial" charset="0"/>
                </a:rPr>
                <a:t>на родителей</a:t>
              </a:r>
            </a:p>
          </p:txBody>
        </p:sp>
      </p:grpSp>
      <p:sp>
        <p:nvSpPr>
          <p:cNvPr id="60426" name="Прямоугольник 12"/>
          <p:cNvSpPr>
            <a:spLocks noChangeArrowheads="1"/>
          </p:cNvSpPr>
          <p:nvPr/>
        </p:nvSpPr>
        <p:spPr bwMode="auto">
          <a:xfrm>
            <a:off x="2051050" y="6021388"/>
            <a:ext cx="3725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0" lvl="1" algn="ctr"/>
            <a:endParaRPr lang="ru-RU">
              <a:latin typeface="Arial" charset="0"/>
            </a:endParaRPr>
          </a:p>
        </p:txBody>
      </p:sp>
      <p:grpSp>
        <p:nvGrpSpPr>
          <p:cNvPr id="14" name="Скругленная прямоугольная выноска 13"/>
          <p:cNvGrpSpPr>
            <a:grpSpLocks/>
          </p:cNvGrpSpPr>
          <p:nvPr/>
        </p:nvGrpSpPr>
        <p:grpSpPr bwMode="auto">
          <a:xfrm>
            <a:off x="5016500" y="3163888"/>
            <a:ext cx="3359150" cy="1736725"/>
            <a:chOff x="3160" y="1993"/>
            <a:chExt cx="2116" cy="1094"/>
          </a:xfrm>
        </p:grpSpPr>
        <p:pic>
          <p:nvPicPr>
            <p:cNvPr id="60427" name="Скругленная прямоугольная выноска 1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" y="1993"/>
              <a:ext cx="2116" cy="10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3225" y="2434"/>
              <a:ext cx="1986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342900" indent="-34290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marL="0" lvl="1" algn="ctr">
                <a:lnSpc>
                  <a:spcPct val="90000"/>
                </a:lnSpc>
              </a:pPr>
              <a:r>
                <a:rPr lang="ru-RU" sz="2600">
                  <a:solidFill>
                    <a:srgbClr val="000000"/>
                  </a:solidFill>
                  <a:latin typeface="Arial" charset="0"/>
                </a:rPr>
                <a:t>Доступен</a:t>
              </a:r>
            </a:p>
            <a:p>
              <a:pPr marL="0" lvl="1" algn="ctr">
                <a:lnSpc>
                  <a:spcPct val="90000"/>
                </a:lnSpc>
              </a:pPr>
              <a:r>
                <a:rPr lang="ru-RU" sz="2600">
                  <a:solidFill>
                    <a:srgbClr val="000000"/>
                  </a:solidFill>
                  <a:latin typeface="Arial" charset="0"/>
                </a:rPr>
                <a:t>для ознакомления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Содержание краткой презентации</a:t>
            </a:r>
            <a:endParaRPr lang="ru-RU" dirty="0"/>
          </a:p>
        </p:txBody>
      </p:sp>
      <p:sp>
        <p:nvSpPr>
          <p:cNvPr id="6144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mtClean="0">
                <a:latin typeface="Arial" charset="0"/>
                <a:cs typeface="Arial" charset="0"/>
              </a:rPr>
              <a:t>Возрастные и иные </a:t>
            </a:r>
            <a:r>
              <a:rPr lang="ru-RU" b="1" smtClean="0">
                <a:latin typeface="Arial" charset="0"/>
                <a:cs typeface="Arial" charset="0"/>
              </a:rPr>
              <a:t>категории детей</a:t>
            </a:r>
            <a:r>
              <a:rPr lang="ru-RU" smtClean="0">
                <a:latin typeface="Arial" charset="0"/>
                <a:cs typeface="Arial" charset="0"/>
              </a:rPr>
              <a:t>,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на которых ориентирована Программа,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в том числе категории детей с ОВЗ</a:t>
            </a:r>
          </a:p>
          <a:p>
            <a:pPr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mtClean="0">
                <a:latin typeface="Arial" charset="0"/>
                <a:cs typeface="Arial" charset="0"/>
              </a:rPr>
              <a:t>Используемые</a:t>
            </a:r>
            <a:r>
              <a:rPr lang="ru-RU" b="1" smtClean="0">
                <a:latin typeface="Arial" charset="0"/>
                <a:cs typeface="Arial" charset="0"/>
              </a:rPr>
              <a:t> Примерные программы</a:t>
            </a:r>
            <a:endParaRPr lang="ru-RU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b="1" smtClean="0">
                <a:latin typeface="Arial" charset="0"/>
                <a:cs typeface="Arial" charset="0"/>
              </a:rPr>
              <a:t>Характеристика взаимодействия </a:t>
            </a:r>
            <a:r>
              <a:rPr lang="ru-RU" smtClean="0">
                <a:latin typeface="Arial" charset="0"/>
                <a:cs typeface="Arial" charset="0"/>
              </a:rPr>
              <a:t>педагогического коллектива </a:t>
            </a:r>
            <a:r>
              <a:rPr lang="ru-RU" b="1" smtClean="0">
                <a:latin typeface="Arial" charset="0"/>
                <a:cs typeface="Arial" charset="0"/>
              </a:rPr>
              <a:t>с семьями </a:t>
            </a:r>
            <a:r>
              <a:rPr lang="ru-RU" smtClean="0">
                <a:latin typeface="Arial" charset="0"/>
                <a:cs typeface="Arial" charset="0"/>
              </a:rPr>
              <a:t>детей</a:t>
            </a:r>
          </a:p>
        </p:txBody>
      </p:sp>
      <p:sp>
        <p:nvSpPr>
          <p:cNvPr id="6144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16471F-B9BF-4936-A65F-713543180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62467" name="Текст 3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8097837" cy="1509712"/>
          </a:xfrm>
        </p:spPr>
        <p:txBody>
          <a:bodyPr anchor="b"/>
          <a:lstStyle/>
          <a:p>
            <a:pPr marL="44450"/>
            <a:r>
              <a:rPr lang="en-US" smtClean="0">
                <a:latin typeface="Arial" charset="0"/>
                <a:cs typeface="Arial" charset="0"/>
              </a:rPr>
              <a:t>III</a:t>
            </a:r>
            <a:r>
              <a:rPr lang="ru-RU" smtClean="0">
                <a:latin typeface="Arial" charset="0"/>
                <a:cs typeface="Arial" charset="0"/>
              </a:rPr>
              <a:t>. ТРЕБОВАНИЯ К УСЛОВИЯМ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     РЕАЛИЗАЦИИ ООП ДО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2133600"/>
            <a:ext cx="7772400" cy="1362075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lang="ru-RU" sz="32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ДОШКОЛЬНОГО ОБРАЗОВАНИЯ </a:t>
            </a:r>
          </a:p>
        </p:txBody>
      </p:sp>
      <p:sp>
        <p:nvSpPr>
          <p:cNvPr id="6246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9F381-005D-4F70-B73D-778EC76FEFA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3B85FF-4B72-4B29-8E27-527FDC527E7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348038" y="4027488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5659438" y="3789363"/>
            <a:ext cx="3232150" cy="2179637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688" y="3761232"/>
              <a:ext cx="1926336" cy="14691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5018088" y="1628775"/>
            <a:ext cx="2938462" cy="2239963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97152"/>
              <a:ext cx="1920240" cy="14874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3403600" y="981075"/>
            <a:ext cx="2095500" cy="2947988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950976"/>
              <a:ext cx="1920240" cy="14630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827088" y="1700213"/>
            <a:ext cx="2382837" cy="2863850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96" y="1670304"/>
              <a:ext cx="1920240" cy="14813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250825" y="3789363"/>
            <a:ext cx="3006725" cy="2179637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6" y="3761232"/>
              <a:ext cx="1926336" cy="14691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C7B07E-D732-4920-ABB0-3E7C5433F45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64515" name="Группа 7"/>
          <p:cNvGrpSpPr>
            <a:grpSpLocks/>
          </p:cNvGrpSpPr>
          <p:nvPr/>
        </p:nvGrpSpPr>
        <p:grpSpPr bwMode="auto">
          <a:xfrm>
            <a:off x="358775" y="1989138"/>
            <a:ext cx="8426450" cy="3924300"/>
            <a:chOff x="323424" y="1232688"/>
            <a:chExt cx="8425043" cy="3924504"/>
          </a:xfrm>
        </p:grpSpPr>
        <p:grpSp>
          <p:nvGrpSpPr>
            <p:cNvPr id="64516" name="Группа 3"/>
            <p:cNvGrpSpPr>
              <a:grpSpLocks/>
            </p:cNvGrpSpPr>
            <p:nvPr/>
          </p:nvGrpSpPr>
          <p:grpSpPr bwMode="auto">
            <a:xfrm>
              <a:off x="934422" y="2492896"/>
              <a:ext cx="7814045" cy="2664296"/>
              <a:chOff x="402460" y="3384213"/>
              <a:chExt cx="2144638" cy="1675926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580657" y="3384422"/>
                <a:ext cx="1966441" cy="16757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Скругленный прямоугольник 4"/>
              <p:cNvSpPr/>
              <p:nvPr/>
            </p:nvSpPr>
            <p:spPr>
              <a:xfrm>
                <a:off x="402484" y="3433355"/>
                <a:ext cx="2104972" cy="1577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4290" tIns="34290" rIns="34290" bIns="34290" spcCol="1270" anchor="b"/>
              <a:lstStyle/>
              <a:p>
                <a:pPr algn="r" defTabSz="800100" fontAlgn="auto">
                  <a:spcAft>
                    <a:spcPts val="0"/>
                  </a:spcAft>
                  <a:defRPr/>
                </a:pPr>
                <a:r>
                  <a:rPr lang="ru-RU" sz="2800" b="1" dirty="0">
                    <a:latin typeface="Arial" pitchFamily="34" charset="0"/>
                    <a:cs typeface="Arial" pitchFamily="34" charset="0"/>
                  </a:rPr>
                  <a:t>Требования </a:t>
                </a:r>
              </a:p>
              <a:p>
                <a:pPr algn="r" defTabSz="800100" fontAlgn="auto">
                  <a:spcAft>
                    <a:spcPts val="0"/>
                  </a:spcAft>
                  <a:defRPr/>
                </a:pPr>
                <a:r>
                  <a:rPr lang="ru-RU" sz="2800" b="1" dirty="0">
                    <a:latin typeface="Arial" pitchFamily="34" charset="0"/>
                    <a:cs typeface="Arial" pitchFamily="34" charset="0"/>
                  </a:rPr>
                  <a:t>к психолого-педагогическим условиям реализации ООП ДО</a:t>
                </a:r>
              </a:p>
            </p:txBody>
          </p:sp>
        </p:grpSp>
        <p:pic>
          <p:nvPicPr>
            <p:cNvPr id="7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99" y="1200664"/>
              <a:ext cx="4334256" cy="29260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Психолого-педагогические условия реализации Программы</a:t>
            </a:r>
            <a:endParaRPr lang="ru-RU" dirty="0"/>
          </a:p>
        </p:txBody>
      </p:sp>
      <p:sp>
        <p:nvSpPr>
          <p:cNvPr id="6553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A76BDB-017A-4466-B5ED-253D0177FDD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Содержимое 4"/>
          <p:cNvPicPr>
            <a:picLocks noGrp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96275" cy="4906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68B029-A681-49EC-AD69-AC463677352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Содержимое 4"/>
          <p:cNvPicPr>
            <a:picLocks noGrp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35950" cy="47545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CF0337-A5B4-4883-9106-B1610AEAFCD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Содержимое 4"/>
          <p:cNvPicPr>
            <a:picLocks noGrp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29600" cy="47545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235B2D-77C3-44D9-BD51-8338D282BE7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Содержимое 4"/>
          <p:cNvPicPr>
            <a:picLocks noGrp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29600" cy="47545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AABCF8-1EEA-4B12-BE34-985598745F0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375" y="3860800"/>
            <a:ext cx="288925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Picture 4" descr="C:\Users\TLobanova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57338"/>
            <a:ext cx="7858125" cy="4032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 anchor="t"/>
          <a:lstStyle/>
          <a:p>
            <a:r>
              <a:rPr lang="ru-RU" sz="3200" smtClean="0"/>
              <a:t>Оценка индивидуального развития детей</a:t>
            </a:r>
          </a:p>
        </p:txBody>
      </p:sp>
      <p:sp>
        <p:nvSpPr>
          <p:cNvPr id="6963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17E028-2D56-469A-8332-BA930FCF3A7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67544" y="1246259"/>
          <a:ext cx="8229600" cy="460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3096344"/>
                <a:gridCol w="3178696"/>
              </a:tblGrid>
              <a:tr h="38419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Педагогическая диагностика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Психологическая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диагностика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162938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Назначение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Оценка индивидуального развития детей, связанная</a:t>
                      </a:r>
                      <a:br>
                        <a:rPr lang="ru-RU" dirty="0" smtClean="0">
                          <a:latin typeface="Calibri" pitchFamily="34" charset="0"/>
                        </a:rPr>
                      </a:br>
                      <a:r>
                        <a:rPr lang="ru-RU" dirty="0" smtClean="0">
                          <a:latin typeface="Calibri" pitchFamily="34" charset="0"/>
                        </a:rPr>
                        <a:t>с оценкой эффективности педагогических действий</a:t>
                      </a:r>
                      <a:br>
                        <a:rPr lang="ru-RU" dirty="0" smtClean="0">
                          <a:latin typeface="Calibri" pitchFamily="34" charset="0"/>
                        </a:rPr>
                      </a:br>
                      <a:r>
                        <a:rPr lang="ru-RU" dirty="0" smtClean="0">
                          <a:latin typeface="Calibri" pitchFamily="34" charset="0"/>
                        </a:rPr>
                        <a:t>и лежащая в основе их дальнейшего планирования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Выявление и изучение индивидуально ‑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психологи-ческих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особенностей детей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(используется при необходимости)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628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Кто проводит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Педагогический работник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Квалифицированный специалист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73612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Использование полученных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результатов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Исключительно для решения образовательных задач: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индивидуализации образования и оптимизации работы с группой детей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Для решения задач психологического сопровождения и проведения квалифицированной коррекции развития детей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338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Участие ребёнка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i="0" dirty="0" smtClean="0">
                          <a:latin typeface="Calibri" pitchFamily="34" charset="0"/>
                        </a:rPr>
                        <a:t>Свободное</a:t>
                      </a:r>
                      <a:endParaRPr lang="ru-RU" i="0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Допускается только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с согласия родителей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637" name="Прямоугольник 5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Условия, необходимые для создания социальной ситуации развития детей </a:t>
            </a:r>
            <a:r>
              <a:rPr lang="ru-RU" sz="2400" b="1" dirty="0" smtClean="0"/>
              <a:t>(основные компетенции педагогических работников)</a:t>
            </a:r>
            <a:endParaRPr lang="ru-RU" sz="2400" b="1" dirty="0"/>
          </a:p>
        </p:txBody>
      </p:sp>
      <p:sp>
        <p:nvSpPr>
          <p:cNvPr id="7065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DD22B3-B566-4829-B796-FA0F473591A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395536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0661" name="Прямоугольник 5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2200" smtClean="0"/>
              <a:t>Условия, необходимые для создания социальной ситуации развития детей </a:t>
            </a:r>
            <a:r>
              <a:rPr lang="ru-RU" sz="2200" b="1" smtClean="0"/>
              <a:t>(основные компетенции педагогических работников)  </a:t>
            </a:r>
            <a:r>
              <a:rPr lang="ru-RU" sz="2000" smtClean="0"/>
              <a:t>(продолжение)</a:t>
            </a:r>
          </a:p>
        </p:txBody>
      </p:sp>
      <p:sp>
        <p:nvSpPr>
          <p:cNvPr id="7168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A20036-0E9D-4826-80D2-DB07C186EC3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395536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685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Условия, необходимые для создания социальной ситуации развития детей </a:t>
            </a:r>
            <a:r>
              <a:rPr lang="ru-RU" sz="2400" b="1" dirty="0" smtClean="0"/>
              <a:t>(основные компетенции педагогических работников</a:t>
            </a:r>
            <a:r>
              <a:rPr lang="ru-RU" sz="2000" b="1" dirty="0" smtClean="0"/>
              <a:t>)  </a:t>
            </a:r>
            <a:r>
              <a:rPr lang="ru-RU" sz="2000" dirty="0" smtClean="0"/>
              <a:t>(продолжение)</a:t>
            </a:r>
            <a:endParaRPr lang="ru-RU" sz="2400" dirty="0"/>
          </a:p>
        </p:txBody>
      </p:sp>
      <p:sp>
        <p:nvSpPr>
          <p:cNvPr id="727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565899-0DED-472B-A5A4-48E1B43F1FC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457200" y="1628775"/>
          <a:ext cx="8229600" cy="482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709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46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7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B720B9-71B9-4852-BD91-DF56656ECB7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373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Условия, необходимые для создания социальной ситуации развития детей </a:t>
            </a:r>
            <a:r>
              <a:rPr lang="ru-RU" sz="2200" b="1" smtClean="0"/>
              <a:t>(основные компетенции педагогических работников)</a:t>
            </a:r>
            <a:r>
              <a:rPr lang="ru-RU" sz="2000" b="1" smtClean="0"/>
              <a:t>  </a:t>
            </a:r>
            <a:r>
              <a:rPr lang="ru-RU" sz="2000" smtClean="0"/>
              <a:t>(продолжение)</a:t>
            </a:r>
            <a:endParaRPr lang="ru-RU" sz="2400" smtClean="0"/>
          </a:p>
        </p:txBody>
      </p:sp>
      <p:sp>
        <p:nvSpPr>
          <p:cNvPr id="73733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46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92C00B-AE67-4AE3-8BBE-581ECA968AB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475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Условия, необходимые для создания социальной ситуации развития детей </a:t>
            </a:r>
            <a:r>
              <a:rPr lang="ru-RU" sz="2200" b="1" smtClean="0"/>
              <a:t>(основные компетенции педагогических работников)  </a:t>
            </a:r>
            <a:r>
              <a:rPr lang="ru-RU" sz="2000" smtClean="0"/>
              <a:t>(продолжение)</a:t>
            </a:r>
            <a:endParaRPr lang="ru-RU" sz="2400" smtClean="0"/>
          </a:p>
        </p:txBody>
      </p:sp>
      <p:sp>
        <p:nvSpPr>
          <p:cNvPr id="74757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3000" smtClean="0"/>
              <a:t>В ДОО должны быть созданы условия для:</a:t>
            </a:r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79C324-B01D-4813-B25D-2905CB0AA5E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46856" y="1484784"/>
          <a:ext cx="8229600" cy="45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781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3200" smtClean="0"/>
              <a:t>Условия для работы с детьми с ОВЗ</a:t>
            </a:r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93441-311E-4F57-9E03-DC956C15261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05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3200" smtClean="0"/>
              <a:t>Организация должна создавать</a:t>
            </a:r>
            <a:br>
              <a:rPr lang="ru-RU" sz="3200" smtClean="0"/>
            </a:br>
            <a:r>
              <a:rPr lang="ru-RU" sz="3200" smtClean="0"/>
              <a:t>возможности:</a:t>
            </a:r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F1A4BE-AC37-4767-8173-805E43AFB57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29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Максимально допустимый объём образовательной нагрузки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dirty="0" smtClean="0"/>
              <a:t>должен соответствовать санитарно - эпидемиологическим правилам и нормативам</a:t>
            </a:r>
            <a:br>
              <a:rPr lang="ru-RU" sz="2600" dirty="0" smtClean="0"/>
            </a:br>
            <a:r>
              <a:rPr lang="ru-RU" b="1" dirty="0" err="1" smtClean="0"/>
              <a:t>СанПиН</a:t>
            </a:r>
            <a:r>
              <a:rPr lang="ru-RU" b="1" dirty="0" smtClean="0"/>
              <a:t>  2.4.1.3049-13  "Санитарно-эпидемиологические требования</a:t>
            </a:r>
            <a:br>
              <a:rPr lang="ru-RU" b="1" dirty="0" smtClean="0"/>
            </a:br>
            <a:r>
              <a:rPr lang="ru-RU" b="1" dirty="0" smtClean="0"/>
              <a:t>к устройству, содержанию и организации режима работы дошкольных образовательных организаций"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sz="2600" dirty="0" smtClean="0"/>
              <a:t>утвержденным постановлением Главного государственного санитарного врача Российской Федерации от 15 мая 2013 г. № 26  (зарегистрировано Министерством юстиции Российской Федерации 29 мая 2013 г., регистрационный  № 28564)</a:t>
            </a:r>
            <a:endParaRPr lang="ru-RU" sz="2600" dirty="0"/>
          </a:p>
        </p:txBody>
      </p:sp>
      <p:sp>
        <p:nvSpPr>
          <p:cNvPr id="7885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E57E5-983F-47C4-AF0D-4ABC58A272E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8853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545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Приказ №1155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1.	Утвердить прилагаемый федеральный</a:t>
            </a:r>
            <a:br>
              <a:rPr lang="ru-RU" dirty="0" smtClean="0"/>
            </a:br>
            <a:r>
              <a:rPr lang="ru-RU" dirty="0" smtClean="0"/>
              <a:t>       государственный образовательный стандарт</a:t>
            </a:r>
            <a:br>
              <a:rPr lang="ru-RU" dirty="0" smtClean="0"/>
            </a:br>
            <a:r>
              <a:rPr lang="ru-RU" dirty="0" smtClean="0"/>
              <a:t>       дошкольного образования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2.	Признать утратившими силу приказы Министерства</a:t>
            </a:r>
            <a:br>
              <a:rPr lang="ru-RU" dirty="0" smtClean="0"/>
            </a:br>
            <a:r>
              <a:rPr lang="ru-RU" dirty="0" smtClean="0"/>
              <a:t>       образования и науки Российской Федерации:</a:t>
            </a:r>
          </a:p>
          <a:p>
            <a:pPr marL="658368" lvl="1" indent="-246888" fontAlgn="auto">
              <a:spcBef>
                <a:spcPts val="0"/>
              </a:spcBef>
              <a:spcAft>
                <a:spcPts val="600"/>
              </a:spcAft>
              <a:buFont typeface="Georgia"/>
              <a:buChar char="▫"/>
              <a:defRPr/>
            </a:pPr>
            <a:r>
              <a:rPr lang="ru-RU" b="1" dirty="0" smtClean="0"/>
              <a:t>от 23 ноября 2009 г. № 655 </a:t>
            </a:r>
            <a:r>
              <a:rPr lang="ru-RU" dirty="0" smtClean="0"/>
              <a:t>«Об утверждении и введении</a:t>
            </a:r>
            <a:br>
              <a:rPr lang="ru-RU" dirty="0" smtClean="0"/>
            </a:br>
            <a:r>
              <a:rPr lang="ru-RU" dirty="0" smtClean="0"/>
              <a:t>в действие федеральных государственных требований</a:t>
            </a:r>
            <a:br>
              <a:rPr lang="ru-RU" dirty="0" smtClean="0"/>
            </a:br>
            <a:r>
              <a:rPr lang="ru-RU" dirty="0" smtClean="0"/>
              <a:t>к структуре основной общеобразовательной программы дошкольного образования»</a:t>
            </a:r>
          </a:p>
          <a:p>
            <a:pPr marL="658368" lvl="1" indent="-246888" fontAlgn="auto">
              <a:spcBef>
                <a:spcPts val="0"/>
              </a:spcBef>
              <a:spcAft>
                <a:spcPts val="1200"/>
              </a:spcAft>
              <a:buFont typeface="Georgia"/>
              <a:buChar char="▫"/>
              <a:defRPr/>
            </a:pPr>
            <a:r>
              <a:rPr lang="ru-RU" b="1" dirty="0" smtClean="0"/>
              <a:t>от 20 июля 2011 г. № 2151 </a:t>
            </a:r>
            <a:r>
              <a:rPr lang="ru-RU" dirty="0" smtClean="0"/>
              <a:t>«Об утверждении федеральных государственных требований к условиям реализации основной общеобразовательной программы дошкольного образования»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3.	Настоящий приказ вступает в силу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/>
              <a:t>с 1 января 2014 года</a:t>
            </a:r>
            <a:endParaRPr lang="ru-RU" b="1" dirty="0"/>
          </a:p>
        </p:txBody>
      </p:sp>
      <p:sp>
        <p:nvSpPr>
          <p:cNvPr id="143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8A5148-2BFC-409A-B815-E84FFBBA75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39FD13-019F-4627-BFA0-D8729E8450A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1692275" y="3178175"/>
            <a:ext cx="7127875" cy="26638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4290" tIns="34290" rIns="34290" bIns="34290" spcCol="1270" anchor="b"/>
          <a:lstStyle/>
          <a:p>
            <a:pPr algn="r" defTabSz="800100" fontAlgn="auto"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Требования</a:t>
            </a:r>
          </a:p>
          <a:p>
            <a:pPr algn="r" defTabSz="800100" fontAlgn="auto"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 развивающей</a:t>
            </a:r>
          </a:p>
          <a:p>
            <a:pPr algn="r" defTabSz="800100" fontAlgn="auto"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предметно-пространственной среде</a:t>
            </a:r>
          </a:p>
        </p:txBody>
      </p:sp>
      <p:pic>
        <p:nvPicPr>
          <p:cNvPr id="8" name="Picture 2" descr="D:\ПРОСВЕЩЕНИЕ\Картинки разные\Детские_помещения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70050"/>
            <a:ext cx="4370387" cy="331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Развивающая предметно-пространственная среда</a:t>
            </a:r>
            <a:r>
              <a:rPr lang="en-US" sz="2800" smtClean="0"/>
              <a:t> </a:t>
            </a:r>
            <a:r>
              <a:rPr lang="ru-RU" sz="2800" smtClean="0"/>
              <a:t>должна </a:t>
            </a:r>
            <a:r>
              <a:rPr lang="ru-RU" sz="2800" b="1" smtClean="0"/>
              <a:t>обеспечивать</a:t>
            </a:r>
            <a:r>
              <a:rPr lang="ru-RU" sz="2800" smtClean="0"/>
              <a:t>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9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D4863-FF71-49D3-B310-7A785A7893E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0901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90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Развивающая предметно-пространственная среда</a:t>
            </a:r>
            <a:r>
              <a:rPr lang="en-US" sz="2800" smtClean="0"/>
              <a:t> </a:t>
            </a:r>
            <a:r>
              <a:rPr lang="ru-RU" sz="2800" smtClean="0"/>
              <a:t>должна </a:t>
            </a:r>
            <a:r>
              <a:rPr lang="ru-RU" sz="2800" b="1" smtClean="0"/>
              <a:t>обеспечивать</a:t>
            </a:r>
            <a:r>
              <a:rPr lang="ru-RU" sz="2800" smtClean="0"/>
              <a:t>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2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4A439-C9DE-41F3-B014-3AD7BDA251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1925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90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Развивающая предметно-пространственная среда должна </a:t>
            </a:r>
            <a:r>
              <a:rPr lang="ru-RU" sz="2800" b="1" smtClean="0"/>
              <a:t>обеспечивать</a:t>
            </a:r>
            <a:r>
              <a:rPr lang="ru-RU" sz="2800" smtClean="0"/>
              <a:t>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94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AE846-5A9D-473B-A48F-B83DDF08741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2949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6265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Развивающая предметно-пространственная среда</a:t>
            </a:r>
            <a:r>
              <a:rPr lang="en-US" sz="2800" smtClean="0"/>
              <a:t> </a:t>
            </a:r>
            <a:r>
              <a:rPr lang="ru-RU" sz="2800" smtClean="0"/>
              <a:t>должна </a:t>
            </a:r>
            <a:r>
              <a:rPr lang="ru-RU" sz="2800" b="1" smtClean="0"/>
              <a:t>быть</a:t>
            </a:r>
            <a:r>
              <a:rPr lang="ru-RU" sz="2800" smtClean="0"/>
              <a:t>:</a:t>
            </a:r>
          </a:p>
        </p:txBody>
      </p:sp>
      <p:sp>
        <p:nvSpPr>
          <p:cNvPr id="8397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94C247-5607-4DD1-9316-EE92FE02908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 насыщенной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2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4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6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безопасной</a:t>
            </a:r>
            <a:endParaRPr lang="ru-RU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3" name="Прямоугольник 5"/>
          <p:cNvSpPr>
            <a:spLocks noChangeArrowheads="1"/>
          </p:cNvSpPr>
          <p:nvPr/>
        </p:nvSpPr>
        <p:spPr bwMode="auto">
          <a:xfrm>
            <a:off x="34925" y="0"/>
            <a:ext cx="6697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Группа 7"/>
          <p:cNvGrpSpPr>
            <a:grpSpLocks/>
          </p:cNvGrpSpPr>
          <p:nvPr/>
        </p:nvGrpSpPr>
        <p:grpSpPr bwMode="auto">
          <a:xfrm>
            <a:off x="1692275" y="3284538"/>
            <a:ext cx="7127875" cy="2665412"/>
            <a:chOff x="828029" y="1095757"/>
            <a:chExt cx="2094907" cy="167592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019" y="1144667"/>
              <a:ext cx="1996927" cy="1578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latin typeface="Arial" pitchFamily="34" charset="0"/>
                  <a:cs typeface="Arial" pitchFamily="34" charset="0"/>
                </a:rPr>
                <a:t>к кадровым условиям реализации ООП ДО</a:t>
              </a:r>
            </a:p>
          </p:txBody>
        </p:sp>
      </p:grpSp>
      <p:pic>
        <p:nvPicPr>
          <p:cNvPr id="11" name="Picture 8" descr="http://www.proza.ru/pics/2011/01/28/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957388"/>
            <a:ext cx="4297362" cy="290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EF2ADB-C6D9-4EB7-A52D-16331D4AB33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800" smtClean="0"/>
              <a:t>Реализация Программы обеспечивается кадрами: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523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490D47-7B2F-49DB-86CE-92B718E4D90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5237" name="Прямоугольник 5"/>
          <p:cNvSpPr>
            <a:spLocks noChangeArrowheads="1"/>
          </p:cNvSpPr>
          <p:nvPr/>
        </p:nvSpPr>
        <p:spPr bwMode="auto">
          <a:xfrm>
            <a:off x="34925" y="0"/>
            <a:ext cx="6769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Документы, устанавливающие квалификационные характеристики педагогических и учебно-вспомогательных работников: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3"/>
                </a:solidFill>
              </a:rPr>
              <a:t>Единый квалификационный справочник должностей руководителей, специалистов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и служащих</a:t>
            </a:r>
            <a:r>
              <a:rPr lang="ru-RU" dirty="0" smtClean="0"/>
              <a:t> </a:t>
            </a:r>
            <a:r>
              <a:rPr lang="ru-RU" sz="2400" dirty="0" smtClean="0"/>
              <a:t>(раздел «Квалификационные характеристики должностей работников образования»)</a:t>
            </a:r>
            <a:r>
              <a:rPr lang="ru-RU" dirty="0" smtClean="0"/>
              <a:t>, (зарегистрирован Министерством юстиции РФ</a:t>
            </a:r>
            <a:br>
              <a:rPr lang="ru-RU" dirty="0" smtClean="0"/>
            </a:br>
            <a:r>
              <a:rPr lang="ru-RU" dirty="0" smtClean="0"/>
              <a:t>6 октября 2010 г., регистрационный № 18638)</a:t>
            </a:r>
          </a:p>
          <a:p>
            <a:pPr marL="365760" indent="-256032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3"/>
                </a:solidFill>
              </a:rPr>
              <a:t>Изменения, внесённые приказом </a:t>
            </a:r>
            <a:r>
              <a:rPr lang="ru-RU" b="1" dirty="0" err="1" smtClean="0">
                <a:solidFill>
                  <a:schemeClr val="accent3"/>
                </a:solidFill>
              </a:rPr>
              <a:t>Минздравсоцразвития</a:t>
            </a:r>
            <a:r>
              <a:rPr lang="ru-RU" b="1" dirty="0" smtClean="0">
                <a:solidFill>
                  <a:schemeClr val="accent3"/>
                </a:solidFill>
              </a:rPr>
              <a:t> РФ</a:t>
            </a:r>
            <a:r>
              <a:rPr lang="ru-RU" dirty="0" smtClean="0"/>
              <a:t> от 31 мая 2011 г.</a:t>
            </a:r>
            <a:br>
              <a:rPr lang="ru-RU" dirty="0" smtClean="0"/>
            </a:br>
            <a:r>
              <a:rPr lang="ru-RU" dirty="0" smtClean="0"/>
              <a:t>№ 448н (зарегистрирован Министерством юстиции РФ 1 июля 2011 г., регистрационный</a:t>
            </a:r>
            <a:br>
              <a:rPr lang="ru-RU" dirty="0" smtClean="0"/>
            </a:br>
            <a:r>
              <a:rPr lang="ru-RU" dirty="0" smtClean="0"/>
              <a:t>№ 21240)</a:t>
            </a:r>
            <a:endParaRPr lang="ru-RU" dirty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F2DC8D-60D0-4070-8567-05AF2344310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6261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97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0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Кадровый состав</a:t>
            </a:r>
          </a:p>
        </p:txBody>
      </p:sp>
      <p:sp>
        <p:nvSpPr>
          <p:cNvPr id="9728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505529-B9C9-4B86-A787-92130F5020E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2420888"/>
            <a:ext cx="7776864" cy="2664296"/>
            <a:chOff x="0" y="0"/>
            <a:chExt cx="7324128" cy="273630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7324128" cy="2736304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0144" y="80144"/>
              <a:ext cx="7163840" cy="2576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780" tIns="144780" rIns="144780" bIns="144780" spcCol="1270" anchor="ctr"/>
            <a:lstStyle/>
            <a:p>
              <a:pPr algn="ctr" defTabSz="1689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Должностной состав и количество работников, необходимых для реализации Программы определяются её целями</a:t>
              </a:r>
              <a:br>
                <a:rPr lang="ru-RU" sz="2800" dirty="0">
                  <a:latin typeface="Arial" pitchFamily="34" charset="0"/>
                  <a:cs typeface="Arial" pitchFamily="34" charset="0"/>
                </a:rPr>
              </a:br>
              <a:r>
                <a:rPr lang="ru-RU" sz="2800" dirty="0">
                  <a:latin typeface="Arial" pitchFamily="34" charset="0"/>
                  <a:cs typeface="Arial" pitchFamily="34" charset="0"/>
                </a:rPr>
                <a:t>и задачами, а также особенностями развития детей</a:t>
              </a:r>
            </a:p>
          </p:txBody>
        </p:sp>
      </p:grpSp>
      <p:sp>
        <p:nvSpPr>
          <p:cNvPr id="97285" name="Прямоугольник 9"/>
          <p:cNvSpPr>
            <a:spLocks noChangeArrowheads="1"/>
          </p:cNvSpPr>
          <p:nvPr/>
        </p:nvSpPr>
        <p:spPr bwMode="auto">
          <a:xfrm>
            <a:off x="34925" y="0"/>
            <a:ext cx="597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Кадровый состав при работе в группах </a:t>
            </a:r>
            <a:r>
              <a:rPr lang="ru-RU" sz="3200" b="1" smtClean="0"/>
              <a:t>для детей с ОВЗ</a:t>
            </a:r>
          </a:p>
        </p:txBody>
      </p:sp>
      <p:sp>
        <p:nvSpPr>
          <p:cNvPr id="983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31176A-4A3A-451C-BCFD-FB2E7A1A038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830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Arial" charset="0"/>
                <a:cs typeface="Arial" charset="0"/>
              </a:rPr>
              <a:t>Дополнительно предусматриваются должности педагогических работников, имеющих соответствующую </a:t>
            </a:r>
            <a:r>
              <a:rPr lang="ru-RU" sz="2400" b="1" smtClean="0">
                <a:latin typeface="Arial" charset="0"/>
                <a:cs typeface="Arial" charset="0"/>
              </a:rPr>
              <a:t>квалификацию</a:t>
            </a:r>
            <a:br>
              <a:rPr lang="ru-RU" sz="2400" b="1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для работы с данными ограничениями здоровья детей</a:t>
            </a:r>
          </a:p>
          <a:p>
            <a:pPr lvl="1">
              <a:buFont typeface="Arial" charset="0"/>
              <a:buChar char="•"/>
            </a:pPr>
            <a:r>
              <a:rPr lang="ru-RU" sz="2200" smtClean="0">
                <a:latin typeface="Arial" charset="0"/>
                <a:cs typeface="Arial" charset="0"/>
              </a:rPr>
              <a:t>Рекомендуется предусматривать должности соответствующих педагогических работников </a:t>
            </a:r>
            <a:r>
              <a:rPr lang="ru-RU" sz="2200" b="1" smtClean="0">
                <a:latin typeface="Arial" charset="0"/>
                <a:cs typeface="Arial" charset="0"/>
              </a:rPr>
              <a:t>для каждой группы</a:t>
            </a:r>
            <a:r>
              <a:rPr lang="ru-RU" sz="2200" smtClean="0">
                <a:latin typeface="Arial" charset="0"/>
                <a:cs typeface="Arial" charset="0"/>
              </a:rPr>
              <a:t>, в которой находятся дети с ОВЗ</a:t>
            </a:r>
          </a:p>
        </p:txBody>
      </p:sp>
      <p:sp>
        <p:nvSpPr>
          <p:cNvPr id="98309" name="Прямоугольник 6"/>
          <p:cNvSpPr>
            <a:spLocks noChangeArrowheads="1"/>
          </p:cNvSpPr>
          <p:nvPr/>
        </p:nvSpPr>
        <p:spPr bwMode="auto">
          <a:xfrm>
            <a:off x="34925" y="0"/>
            <a:ext cx="597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/>
                </a:solidFill>
              </a:rPr>
              <a:t>Стандартизация системы дошкольного образования</a:t>
            </a:r>
            <a:endParaRPr lang="ru-RU" sz="3200" dirty="0"/>
          </a:p>
        </p:txBody>
      </p:sp>
      <p:sp>
        <p:nvSpPr>
          <p:cNvPr id="15363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AFBCF7-DBD8-4A48-9AFA-FA2E8A24DD1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687388" y="1522413"/>
            <a:ext cx="3609975" cy="1220787"/>
          </a:xfrm>
          <a:custGeom>
            <a:avLst/>
            <a:gdLst>
              <a:gd name="connsiteX0" fmla="*/ 0 w 3611111"/>
              <a:gd name="connsiteY0" fmla="*/ 122128 h 1221277"/>
              <a:gd name="connsiteX1" fmla="*/ 35771 w 3611111"/>
              <a:gd name="connsiteY1" fmla="*/ 35770 h 1221277"/>
              <a:gd name="connsiteX2" fmla="*/ 122129 w 3611111"/>
              <a:gd name="connsiteY2" fmla="*/ 0 h 1221277"/>
              <a:gd name="connsiteX3" fmla="*/ 3488983 w 3611111"/>
              <a:gd name="connsiteY3" fmla="*/ 0 h 1221277"/>
              <a:gd name="connsiteX4" fmla="*/ 3575341 w 3611111"/>
              <a:gd name="connsiteY4" fmla="*/ 35771 h 1221277"/>
              <a:gd name="connsiteX5" fmla="*/ 3611111 w 3611111"/>
              <a:gd name="connsiteY5" fmla="*/ 122129 h 1221277"/>
              <a:gd name="connsiteX6" fmla="*/ 3611111 w 3611111"/>
              <a:gd name="connsiteY6" fmla="*/ 1099149 h 1221277"/>
              <a:gd name="connsiteX7" fmla="*/ 3575341 w 3611111"/>
              <a:gd name="connsiteY7" fmla="*/ 1185507 h 1221277"/>
              <a:gd name="connsiteX8" fmla="*/ 3488983 w 3611111"/>
              <a:gd name="connsiteY8" fmla="*/ 1221277 h 1221277"/>
              <a:gd name="connsiteX9" fmla="*/ 122128 w 3611111"/>
              <a:gd name="connsiteY9" fmla="*/ 1221277 h 1221277"/>
              <a:gd name="connsiteX10" fmla="*/ 35770 w 3611111"/>
              <a:gd name="connsiteY10" fmla="*/ 1185506 h 1221277"/>
              <a:gd name="connsiteX11" fmla="*/ 0 w 3611111"/>
              <a:gd name="connsiteY11" fmla="*/ 1099148 h 1221277"/>
              <a:gd name="connsiteX12" fmla="*/ 0 w 3611111"/>
              <a:gd name="connsiteY12" fmla="*/ 122128 h 122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1111" h="1221277">
                <a:moveTo>
                  <a:pt x="0" y="122128"/>
                </a:moveTo>
                <a:cubicBezTo>
                  <a:pt x="0" y="89738"/>
                  <a:pt x="12867" y="58674"/>
                  <a:pt x="35771" y="35770"/>
                </a:cubicBezTo>
                <a:cubicBezTo>
                  <a:pt x="58674" y="12867"/>
                  <a:pt x="89738" y="0"/>
                  <a:pt x="122129" y="0"/>
                </a:cubicBezTo>
                <a:lnTo>
                  <a:pt x="3488983" y="0"/>
                </a:lnTo>
                <a:cubicBezTo>
                  <a:pt x="3521373" y="0"/>
                  <a:pt x="3552437" y="12867"/>
                  <a:pt x="3575341" y="35771"/>
                </a:cubicBezTo>
                <a:cubicBezTo>
                  <a:pt x="3598244" y="58674"/>
                  <a:pt x="3611111" y="89738"/>
                  <a:pt x="3611111" y="122129"/>
                </a:cubicBezTo>
                <a:lnTo>
                  <a:pt x="3611111" y="1099149"/>
                </a:lnTo>
                <a:cubicBezTo>
                  <a:pt x="3611111" y="1131539"/>
                  <a:pt x="3598244" y="1162603"/>
                  <a:pt x="3575341" y="1185507"/>
                </a:cubicBezTo>
                <a:cubicBezTo>
                  <a:pt x="3552438" y="1208410"/>
                  <a:pt x="3521374" y="1221277"/>
                  <a:pt x="3488983" y="1221277"/>
                </a:cubicBezTo>
                <a:lnTo>
                  <a:pt x="122128" y="1221277"/>
                </a:lnTo>
                <a:cubicBezTo>
                  <a:pt x="89738" y="1221277"/>
                  <a:pt x="58674" y="1208410"/>
                  <a:pt x="35770" y="1185506"/>
                </a:cubicBezTo>
                <a:cubicBezTo>
                  <a:pt x="12867" y="1162603"/>
                  <a:pt x="0" y="1131539"/>
                  <a:pt x="0" y="1099148"/>
                </a:cubicBezTo>
                <a:lnTo>
                  <a:pt x="0" y="12212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870" tIns="61170" rIns="73870" bIns="61170" spcCol="1270" anchor="ctr"/>
          <a:lstStyle/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Федеральный государственный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образовательный 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Стандарт (ФГОС)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047750" y="2743200"/>
            <a:ext cx="361950" cy="7127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13207"/>
                </a:lnTo>
                <a:lnTo>
                  <a:pt x="361111" y="7132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Полилиния 14"/>
          <p:cNvGrpSpPr>
            <a:grpSpLocks/>
          </p:cNvGrpSpPr>
          <p:nvPr/>
        </p:nvGrpSpPr>
        <p:grpSpPr bwMode="auto">
          <a:xfrm>
            <a:off x="1347788" y="2944813"/>
            <a:ext cx="3011487" cy="1073150"/>
            <a:chOff x="849" y="1855"/>
            <a:chExt cx="1897" cy="676"/>
          </a:xfrm>
        </p:grpSpPr>
        <p:pic>
          <p:nvPicPr>
            <p:cNvPr id="15366" name="Полилиния 1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1855"/>
              <a:ext cx="1897" cy="6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888" y="1878"/>
              <a:ext cx="181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57" tIns="54522" rIns="67857" bIns="54522" anchor="ctr"/>
            <a:lstStyle>
              <a:lvl1pPr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Требования </a:t>
              </a:r>
              <a:br>
                <a:rPr lang="ru-RU" sz="2100">
                  <a:solidFill>
                    <a:srgbClr val="000000"/>
                  </a:solidFill>
                  <a:latin typeface="Arial" charset="0"/>
                </a:rPr>
              </a:b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к</a:t>
              </a:r>
              <a:r>
                <a:rPr lang="ru-RU" sz="2100" b="1">
                  <a:solidFill>
                    <a:srgbClr val="000000"/>
                  </a:solidFill>
                  <a:latin typeface="Arial" charset="0"/>
                </a:rPr>
                <a:t> структуре</a:t>
              </a: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 ООП</a:t>
              </a:r>
            </a:p>
          </p:txBody>
        </p:sp>
      </p:grpSp>
      <p:sp>
        <p:nvSpPr>
          <p:cNvPr id="16" name="Полилиния 15"/>
          <p:cNvSpPr/>
          <p:nvPr/>
        </p:nvSpPr>
        <p:spPr>
          <a:xfrm>
            <a:off x="1047750" y="2743200"/>
            <a:ext cx="361950" cy="19018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1886"/>
                </a:lnTo>
                <a:lnTo>
                  <a:pt x="361111" y="1901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Полилиния 16"/>
          <p:cNvGrpSpPr>
            <a:grpSpLocks/>
          </p:cNvGrpSpPr>
          <p:nvPr/>
        </p:nvGrpSpPr>
        <p:grpSpPr bwMode="auto">
          <a:xfrm>
            <a:off x="1347788" y="4065588"/>
            <a:ext cx="3011487" cy="1249362"/>
            <a:chOff x="849" y="2561"/>
            <a:chExt cx="1897" cy="787"/>
          </a:xfrm>
        </p:grpSpPr>
        <p:pic>
          <p:nvPicPr>
            <p:cNvPr id="15370" name="Полилиния 1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561"/>
              <a:ext cx="1897" cy="7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888" y="2626"/>
              <a:ext cx="181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57" tIns="54522" rIns="67857" bIns="54522" anchor="ctr"/>
            <a:lstStyle>
              <a:lvl1pPr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Требования</a:t>
              </a:r>
              <a:br>
                <a:rPr lang="ru-RU" sz="2100">
                  <a:solidFill>
                    <a:srgbClr val="000000"/>
                  </a:solidFill>
                  <a:latin typeface="Arial" charset="0"/>
                </a:rPr>
              </a:b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к</a:t>
              </a:r>
              <a:r>
                <a:rPr lang="ru-RU" sz="2100" b="1">
                  <a:solidFill>
                    <a:srgbClr val="000000"/>
                  </a:solidFill>
                  <a:latin typeface="Arial" charset="0"/>
                </a:rPr>
                <a:t> условиям</a:t>
              </a: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 реализации ООП</a:t>
              </a:r>
            </a:p>
          </p:txBody>
        </p:sp>
      </p:grpSp>
      <p:sp>
        <p:nvSpPr>
          <p:cNvPr id="18" name="Полилиния 17"/>
          <p:cNvSpPr/>
          <p:nvPr/>
        </p:nvSpPr>
        <p:spPr>
          <a:xfrm>
            <a:off x="1047750" y="2743200"/>
            <a:ext cx="361950" cy="30908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0564"/>
                </a:lnTo>
                <a:lnTo>
                  <a:pt x="361111" y="30905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Полилиния 18"/>
          <p:cNvGrpSpPr>
            <a:grpSpLocks/>
          </p:cNvGrpSpPr>
          <p:nvPr/>
        </p:nvGrpSpPr>
        <p:grpSpPr bwMode="auto">
          <a:xfrm>
            <a:off x="1347788" y="5254625"/>
            <a:ext cx="3011487" cy="1249363"/>
            <a:chOff x="849" y="3310"/>
            <a:chExt cx="1897" cy="787"/>
          </a:xfrm>
        </p:grpSpPr>
        <p:pic>
          <p:nvPicPr>
            <p:cNvPr id="15374" name="Полилиния 1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3310"/>
              <a:ext cx="1897" cy="7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888" y="3375"/>
              <a:ext cx="181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57" tIns="54522" rIns="67857" bIns="54522" anchor="ctr"/>
            <a:lstStyle>
              <a:lvl1pPr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Требования</a:t>
              </a:r>
              <a:br>
                <a:rPr lang="ru-RU" sz="2100">
                  <a:solidFill>
                    <a:srgbClr val="000000"/>
                  </a:solidFill>
                  <a:latin typeface="Arial" charset="0"/>
                </a:rPr>
              </a:b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к </a:t>
              </a:r>
              <a:r>
                <a:rPr lang="ru-RU" sz="2100" b="1">
                  <a:solidFill>
                    <a:srgbClr val="000000"/>
                  </a:solidFill>
                  <a:latin typeface="Arial" charset="0"/>
                </a:rPr>
                <a:t>результатам</a:t>
              </a:r>
              <a:r>
                <a:rPr lang="ru-RU" sz="2100">
                  <a:solidFill>
                    <a:srgbClr val="000000"/>
                  </a:solidFill>
                  <a:latin typeface="Arial" charset="0"/>
                </a:rPr>
                <a:t> освоения ООП</a:t>
              </a:r>
            </a:p>
          </p:txBody>
        </p:sp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4773613" y="1522413"/>
            <a:ext cx="3621087" cy="4786312"/>
            <a:chOff x="4773322" y="1521651"/>
            <a:chExt cx="3621152" cy="4787668"/>
          </a:xfrm>
        </p:grpSpPr>
        <p:sp>
          <p:nvSpPr>
            <p:cNvPr id="20" name="Полилиния 19"/>
            <p:cNvSpPr/>
            <p:nvPr/>
          </p:nvSpPr>
          <p:spPr>
            <a:xfrm>
              <a:off x="4773322" y="1521651"/>
              <a:ext cx="3611627" cy="1221133"/>
            </a:xfrm>
            <a:custGeom>
              <a:avLst/>
              <a:gdLst>
                <a:gd name="connsiteX0" fmla="*/ 0 w 3611111"/>
                <a:gd name="connsiteY0" fmla="*/ 122128 h 1221277"/>
                <a:gd name="connsiteX1" fmla="*/ 35771 w 3611111"/>
                <a:gd name="connsiteY1" fmla="*/ 35770 h 1221277"/>
                <a:gd name="connsiteX2" fmla="*/ 122129 w 3611111"/>
                <a:gd name="connsiteY2" fmla="*/ 0 h 1221277"/>
                <a:gd name="connsiteX3" fmla="*/ 3488983 w 3611111"/>
                <a:gd name="connsiteY3" fmla="*/ 0 h 1221277"/>
                <a:gd name="connsiteX4" fmla="*/ 3575341 w 3611111"/>
                <a:gd name="connsiteY4" fmla="*/ 35771 h 1221277"/>
                <a:gd name="connsiteX5" fmla="*/ 3611111 w 3611111"/>
                <a:gd name="connsiteY5" fmla="*/ 122129 h 1221277"/>
                <a:gd name="connsiteX6" fmla="*/ 3611111 w 3611111"/>
                <a:gd name="connsiteY6" fmla="*/ 1099149 h 1221277"/>
                <a:gd name="connsiteX7" fmla="*/ 3575341 w 3611111"/>
                <a:gd name="connsiteY7" fmla="*/ 1185507 h 1221277"/>
                <a:gd name="connsiteX8" fmla="*/ 3488983 w 3611111"/>
                <a:gd name="connsiteY8" fmla="*/ 1221277 h 1221277"/>
                <a:gd name="connsiteX9" fmla="*/ 122128 w 3611111"/>
                <a:gd name="connsiteY9" fmla="*/ 1221277 h 1221277"/>
                <a:gd name="connsiteX10" fmla="*/ 35770 w 3611111"/>
                <a:gd name="connsiteY10" fmla="*/ 1185506 h 1221277"/>
                <a:gd name="connsiteX11" fmla="*/ 0 w 3611111"/>
                <a:gd name="connsiteY11" fmla="*/ 1099148 h 1221277"/>
                <a:gd name="connsiteX12" fmla="*/ 0 w 3611111"/>
                <a:gd name="connsiteY12" fmla="*/ 122128 h 12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1111" h="1221277">
                  <a:moveTo>
                    <a:pt x="0" y="122128"/>
                  </a:moveTo>
                  <a:cubicBezTo>
                    <a:pt x="0" y="89738"/>
                    <a:pt x="12867" y="58674"/>
                    <a:pt x="35771" y="35770"/>
                  </a:cubicBezTo>
                  <a:cubicBezTo>
                    <a:pt x="58674" y="12867"/>
                    <a:pt x="89738" y="0"/>
                    <a:pt x="122129" y="0"/>
                  </a:cubicBezTo>
                  <a:lnTo>
                    <a:pt x="3488983" y="0"/>
                  </a:lnTo>
                  <a:cubicBezTo>
                    <a:pt x="3521373" y="0"/>
                    <a:pt x="3552437" y="12867"/>
                    <a:pt x="3575341" y="35771"/>
                  </a:cubicBezTo>
                  <a:cubicBezTo>
                    <a:pt x="3598244" y="58674"/>
                    <a:pt x="3611111" y="89738"/>
                    <a:pt x="3611111" y="122129"/>
                  </a:cubicBezTo>
                  <a:lnTo>
                    <a:pt x="3611111" y="1099149"/>
                  </a:lnTo>
                  <a:cubicBezTo>
                    <a:pt x="3611111" y="1131539"/>
                    <a:pt x="3598244" y="1162603"/>
                    <a:pt x="3575341" y="1185507"/>
                  </a:cubicBezTo>
                  <a:cubicBezTo>
                    <a:pt x="3552438" y="1208410"/>
                    <a:pt x="3521374" y="1221277"/>
                    <a:pt x="3488983" y="1221277"/>
                  </a:cubicBezTo>
                  <a:lnTo>
                    <a:pt x="122128" y="1221277"/>
                  </a:lnTo>
                  <a:cubicBezTo>
                    <a:pt x="89738" y="1221277"/>
                    <a:pt x="58674" y="1208410"/>
                    <a:pt x="35770" y="1185506"/>
                  </a:cubicBezTo>
                  <a:cubicBezTo>
                    <a:pt x="12867" y="1162603"/>
                    <a:pt x="0" y="1131539"/>
                    <a:pt x="0" y="1099148"/>
                  </a:cubicBezTo>
                  <a:lnTo>
                    <a:pt x="0" y="1221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3870" tIns="61170" rIns="73870" bIns="6117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2000" b="1" dirty="0">
                  <a:latin typeface="Arial" pitchFamily="34" charset="0"/>
                  <a:cs typeface="Arial" pitchFamily="34" charset="0"/>
                </a:rPr>
                <a:t>Федеральные </a:t>
              </a:r>
            </a:p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2000" b="1" dirty="0">
                  <a:latin typeface="Arial" pitchFamily="34" charset="0"/>
                  <a:cs typeface="Arial" pitchFamily="34" charset="0"/>
                </a:rPr>
                <a:t>государственные</a:t>
              </a:r>
            </a:p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2000" b="1" dirty="0">
                  <a:latin typeface="Arial" pitchFamily="34" charset="0"/>
                  <a:cs typeface="Arial" pitchFamily="34" charset="0"/>
                </a:rPr>
                <a:t> требования (ФГТ)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133690" y="2742784"/>
              <a:ext cx="361956" cy="7129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13207"/>
                  </a:lnTo>
                  <a:lnTo>
                    <a:pt x="361111" y="7132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Полилиния 21"/>
            <p:cNvGrpSpPr>
              <a:grpSpLocks/>
            </p:cNvGrpSpPr>
            <p:nvPr/>
          </p:nvGrpSpPr>
          <p:grpSpPr bwMode="auto">
            <a:xfrm>
              <a:off x="5437632" y="2944368"/>
              <a:ext cx="3005328" cy="1072896"/>
              <a:chOff x="5437632" y="2944368"/>
              <a:chExt cx="3005328" cy="1072896"/>
            </a:xfrm>
          </p:grpSpPr>
          <p:pic>
            <p:nvPicPr>
              <p:cNvPr id="15390" name="Полилиния 21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632" y="2944368"/>
                <a:ext cx="3005328" cy="1072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5495544" y="2980664"/>
                <a:ext cx="2888888" cy="950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57" tIns="54522" rIns="67857" bIns="54522" anchor="ctr"/>
              <a:lstStyle>
                <a:lvl1pPr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100">
                    <a:solidFill>
                      <a:srgbClr val="000000"/>
                    </a:solidFill>
                    <a:latin typeface="Arial" charset="0"/>
                  </a:rPr>
                  <a:t>Требования</a:t>
                </a:r>
                <a:br>
                  <a:rPr lang="ru-RU" sz="2100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ru-RU" sz="2100">
                    <a:solidFill>
                      <a:srgbClr val="000000"/>
                    </a:solidFill>
                    <a:latin typeface="Arial" charset="0"/>
                  </a:rPr>
                  <a:t>к </a:t>
                </a:r>
                <a:r>
                  <a:rPr lang="ru-RU" sz="2100" b="1">
                    <a:solidFill>
                      <a:srgbClr val="000000"/>
                    </a:solidFill>
                    <a:latin typeface="Arial" charset="0"/>
                  </a:rPr>
                  <a:t>структуре</a:t>
                </a:r>
                <a:r>
                  <a:rPr lang="ru-RU" sz="2100">
                    <a:solidFill>
                      <a:srgbClr val="000000"/>
                    </a:solidFill>
                    <a:latin typeface="Arial" charset="0"/>
                  </a:rPr>
                  <a:t> ООП</a:t>
                </a:r>
              </a:p>
            </p:txBody>
          </p:sp>
        </p:grpSp>
        <p:sp>
          <p:nvSpPr>
            <p:cNvPr id="23" name="Полилиния 22"/>
            <p:cNvSpPr/>
            <p:nvPr/>
          </p:nvSpPr>
          <p:spPr>
            <a:xfrm>
              <a:off x="5133690" y="2742784"/>
              <a:ext cx="361956" cy="19023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01886"/>
                  </a:lnTo>
                  <a:lnTo>
                    <a:pt x="361111" y="19018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" name="Полилиния 23"/>
            <p:cNvGrpSpPr>
              <a:grpSpLocks/>
            </p:cNvGrpSpPr>
            <p:nvPr/>
          </p:nvGrpSpPr>
          <p:grpSpPr bwMode="auto">
            <a:xfrm>
              <a:off x="5437632" y="4066032"/>
              <a:ext cx="3005328" cy="1249680"/>
              <a:chOff x="5437632" y="4066032"/>
              <a:chExt cx="3005328" cy="1249680"/>
            </a:xfrm>
          </p:grpSpPr>
          <p:pic>
            <p:nvPicPr>
              <p:cNvPr id="15394" name="Полилиния 23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632" y="4066032"/>
                <a:ext cx="3005328" cy="1249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5" name="Text Box 35"/>
              <p:cNvSpPr txBox="1">
                <a:spLocks noChangeArrowheads="1"/>
              </p:cNvSpPr>
              <p:nvPr/>
            </p:nvSpPr>
            <p:spPr bwMode="auto">
              <a:xfrm>
                <a:off x="5495544" y="4169342"/>
                <a:ext cx="2888888" cy="950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57" tIns="54522" rIns="67857" bIns="54522" anchor="ctr"/>
              <a:lstStyle>
                <a:lvl1pPr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100">
                    <a:solidFill>
                      <a:srgbClr val="000000"/>
                    </a:solidFill>
                    <a:latin typeface="Arial" charset="0"/>
                  </a:rPr>
                  <a:t>Требования</a:t>
                </a:r>
                <a:br>
                  <a:rPr lang="ru-RU" sz="2100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ru-RU" sz="2100">
                    <a:solidFill>
                      <a:srgbClr val="000000"/>
                    </a:solidFill>
                    <a:latin typeface="Arial" charset="0"/>
                  </a:rPr>
                  <a:t>к</a:t>
                </a:r>
                <a:r>
                  <a:rPr lang="ru-RU" sz="2100" b="1">
                    <a:solidFill>
                      <a:srgbClr val="000000"/>
                    </a:solidFill>
                    <a:latin typeface="Arial" charset="0"/>
                  </a:rPr>
                  <a:t> условиям</a:t>
                </a:r>
                <a:r>
                  <a:rPr lang="ru-RU" sz="2100">
                    <a:solidFill>
                      <a:srgbClr val="000000"/>
                    </a:solidFill>
                    <a:latin typeface="Arial" charset="0"/>
                  </a:rPr>
                  <a:t>  реализации ООП</a:t>
                </a:r>
              </a:p>
            </p:txBody>
          </p:sp>
        </p:grpSp>
        <p:sp>
          <p:nvSpPr>
            <p:cNvPr id="25" name="Полилиния 24"/>
            <p:cNvSpPr/>
            <p:nvPr/>
          </p:nvSpPr>
          <p:spPr>
            <a:xfrm>
              <a:off x="5133690" y="2742784"/>
              <a:ext cx="371482" cy="30917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90920"/>
                  </a:lnTo>
                  <a:lnTo>
                    <a:pt x="371153" y="30909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6" name="Полилиния 25"/>
            <p:cNvGrpSpPr>
              <a:grpSpLocks/>
            </p:cNvGrpSpPr>
            <p:nvPr/>
          </p:nvGrpSpPr>
          <p:grpSpPr bwMode="auto">
            <a:xfrm>
              <a:off x="5443728" y="5321808"/>
              <a:ext cx="3011424" cy="1072896"/>
              <a:chOff x="5443728" y="5321808"/>
              <a:chExt cx="3011424" cy="1072896"/>
            </a:xfrm>
          </p:grpSpPr>
          <p:pic>
            <p:nvPicPr>
              <p:cNvPr id="15398" name="Полилиния 25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728" y="5321808"/>
                <a:ext cx="3011424" cy="1072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9" name="Text Box 39"/>
              <p:cNvSpPr txBox="1">
                <a:spLocks noChangeArrowheads="1"/>
              </p:cNvSpPr>
              <p:nvPr/>
            </p:nvSpPr>
            <p:spPr bwMode="auto">
              <a:xfrm>
                <a:off x="5505586" y="5358376"/>
                <a:ext cx="2888888" cy="950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57" tIns="54522" rIns="67857" bIns="54522" anchor="ctr"/>
              <a:lstStyle>
                <a:lvl1pPr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defTabSz="9334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9334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lang="ru-RU" sz="21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356100" y="3284538"/>
            <a:ext cx="720725" cy="2665412"/>
            <a:chOff x="4355976" y="3177183"/>
            <a:chExt cx="720080" cy="2664296"/>
          </a:xfrm>
        </p:grpSpPr>
        <p:grpSp>
          <p:nvGrpSpPr>
            <p:cNvPr id="8" name="Двойная стрелка влево/вправо 7"/>
            <p:cNvGrpSpPr>
              <a:grpSpLocks/>
            </p:cNvGrpSpPr>
            <p:nvPr/>
          </p:nvGrpSpPr>
          <p:grpSpPr bwMode="auto">
            <a:xfrm>
              <a:off x="4297680" y="3147463"/>
              <a:ext cx="841248" cy="402336"/>
              <a:chOff x="4297680" y="3255264"/>
              <a:chExt cx="841248" cy="402336"/>
            </a:xfrm>
          </p:grpSpPr>
          <p:pic>
            <p:nvPicPr>
              <p:cNvPr id="15379" name="Двойная стрелка влево/вправо 7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680" y="3255264"/>
                <a:ext cx="841248" cy="402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4427984" y="3356992"/>
                <a:ext cx="576064" cy="14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Двойная стрелка влево/вправо 8"/>
            <p:cNvGrpSpPr>
              <a:grpSpLocks/>
            </p:cNvGrpSpPr>
            <p:nvPr/>
          </p:nvGrpSpPr>
          <p:grpSpPr bwMode="auto">
            <a:xfrm>
              <a:off x="4297680" y="4372759"/>
              <a:ext cx="841248" cy="402336"/>
              <a:chOff x="4297680" y="4480560"/>
              <a:chExt cx="841248" cy="402336"/>
            </a:xfrm>
          </p:grpSpPr>
          <p:pic>
            <p:nvPicPr>
              <p:cNvPr id="15382" name="Двойная стрелка влево/вправо 8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680" y="4480560"/>
                <a:ext cx="841248" cy="402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83" name="Text Box 23"/>
              <p:cNvSpPr txBox="1">
                <a:spLocks noChangeArrowheads="1"/>
              </p:cNvSpPr>
              <p:nvPr/>
            </p:nvSpPr>
            <p:spPr bwMode="auto">
              <a:xfrm>
                <a:off x="4427984" y="4581128"/>
                <a:ext cx="576064" cy="14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Двойная стрелка влево/вправо 9"/>
            <p:cNvGrpSpPr>
              <a:grpSpLocks/>
            </p:cNvGrpSpPr>
            <p:nvPr/>
          </p:nvGrpSpPr>
          <p:grpSpPr bwMode="auto">
            <a:xfrm>
              <a:off x="4297680" y="5524903"/>
              <a:ext cx="841248" cy="402336"/>
              <a:chOff x="4297680" y="5632704"/>
              <a:chExt cx="841248" cy="402336"/>
            </a:xfrm>
          </p:grpSpPr>
          <p:pic>
            <p:nvPicPr>
              <p:cNvPr id="15385" name="Двойная стрелка влево/вправо 9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680" y="5632704"/>
                <a:ext cx="841248" cy="402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86" name="Text Box 26"/>
              <p:cNvSpPr txBox="1">
                <a:spLocks noChangeArrowheads="1"/>
              </p:cNvSpPr>
              <p:nvPr/>
            </p:nvSpPr>
            <p:spPr bwMode="auto">
              <a:xfrm>
                <a:off x="4427984" y="5733256"/>
                <a:ext cx="576064" cy="14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Кадровый состав при организации </a:t>
            </a:r>
            <a:r>
              <a:rPr lang="ru-RU" sz="3200" b="1" smtClean="0"/>
              <a:t>инклюзивного образования</a:t>
            </a:r>
          </a:p>
        </p:txBody>
      </p:sp>
      <p:sp>
        <p:nvSpPr>
          <p:cNvPr id="993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E25BD8-E154-4B47-BC5D-B989310433A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200" dirty="0" smtClean="0"/>
              <a:t>При включении в группу </a:t>
            </a:r>
            <a:r>
              <a:rPr lang="ru-RU" sz="2200" b="1" dirty="0" smtClean="0">
                <a:solidFill>
                  <a:schemeClr val="accent3"/>
                </a:solidFill>
              </a:rPr>
              <a:t>детей с ОВЗ </a:t>
            </a:r>
            <a:r>
              <a:rPr lang="ru-RU" sz="2200" dirty="0" smtClean="0"/>
              <a:t>к реализации Программы должны быть привлечены </a:t>
            </a:r>
            <a:r>
              <a:rPr lang="ru-RU" sz="2200" b="1" dirty="0" smtClean="0"/>
              <a:t>дополнительные педагогические работники</a:t>
            </a:r>
            <a:r>
              <a:rPr lang="ru-RU" sz="2200" dirty="0" smtClean="0"/>
              <a:t>, имеющие соответствующую квалификацию для работы с данными ограничениями здоровья детей</a:t>
            </a:r>
          </a:p>
          <a:p>
            <a:pPr marL="658368" lvl="1" indent="-246888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Рекомендуется привлекать соответствующих педагогических работников </a:t>
            </a:r>
            <a:r>
              <a:rPr lang="ru-RU" sz="2000" b="1" dirty="0" smtClean="0"/>
              <a:t>для каждой группы</a:t>
            </a:r>
            <a:r>
              <a:rPr lang="ru-RU" sz="2000" dirty="0" smtClean="0"/>
              <a:t>, в которой организовано инклюзивное образование</a:t>
            </a:r>
          </a:p>
          <a:p>
            <a:pPr marL="365760" indent="-25603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200" dirty="0" smtClean="0"/>
              <a:t>При включении в группу </a:t>
            </a:r>
            <a:r>
              <a:rPr lang="ru-RU" sz="2200" b="1" dirty="0" smtClean="0">
                <a:solidFill>
                  <a:schemeClr val="accent3"/>
                </a:solidFill>
              </a:rPr>
              <a:t>иных категорий детей, имеющих специальные образовательные потребности</a:t>
            </a:r>
            <a:r>
              <a:rPr lang="ru-RU" sz="2200" dirty="0" smtClean="0"/>
              <a:t>, в том числе находящихся в трудной жизненной ситуации, могут быть привлечены </a:t>
            </a:r>
            <a:r>
              <a:rPr lang="ru-RU" sz="2200" b="1" dirty="0" smtClean="0"/>
              <a:t>дополнительные педагогические работники</a:t>
            </a:r>
            <a:r>
              <a:rPr lang="ru-RU" sz="2200" dirty="0" smtClean="0"/>
              <a:t>, имеющие соответствующую квалификацию</a:t>
            </a:r>
          </a:p>
        </p:txBody>
      </p:sp>
      <p:sp>
        <p:nvSpPr>
          <p:cNvPr id="99333" name="Прямоугольник 5"/>
          <p:cNvSpPr>
            <a:spLocks noChangeArrowheads="1"/>
          </p:cNvSpPr>
          <p:nvPr/>
        </p:nvSpPr>
        <p:spPr bwMode="auto">
          <a:xfrm>
            <a:off x="34925" y="0"/>
            <a:ext cx="597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  <a:solidFill>
            <a:schemeClr val="accent4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115" y="1144843"/>
              <a:ext cx="1996735" cy="157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latin typeface="Arial" pitchFamily="34" charset="0"/>
                  <a:cs typeface="Arial" pitchFamily="34" charset="0"/>
                </a:rPr>
                <a:t> к материально-техническим условиям реализации ООП ДО</a:t>
              </a:r>
            </a:p>
          </p:txBody>
        </p:sp>
      </p:grpSp>
      <p:sp>
        <p:nvSpPr>
          <p:cNvPr id="1003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0AB0AA-7031-4E61-A3F7-13E61045759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8" name="Picture 6" descr="http://img0.liveinternet.ru/images/attach/c/5/92/177/92177630_4565946_k_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57388"/>
            <a:ext cx="3938587" cy="2979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Требования к материально-техническим условиям </a:t>
            </a:r>
            <a:r>
              <a:rPr lang="ru-RU" sz="3200" b="1" smtClean="0"/>
              <a:t>включают</a:t>
            </a:r>
            <a:r>
              <a:rPr lang="ru-RU" sz="3200" smtClean="0"/>
              <a:t>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Требования, определяемые в соответствии</a:t>
            </a:r>
            <a:br>
              <a:rPr lang="ru-RU" dirty="0" smtClean="0"/>
            </a:br>
            <a:r>
              <a:rPr lang="ru-RU" dirty="0" smtClean="0"/>
              <a:t> с </a:t>
            </a:r>
            <a:r>
              <a:rPr lang="ru-RU" b="1" dirty="0" err="1" smtClean="0">
                <a:solidFill>
                  <a:schemeClr val="accent3"/>
                </a:solidFill>
              </a:rPr>
              <a:t>СанПиН</a:t>
            </a:r>
            <a:endParaRPr lang="ru-RU" b="1" dirty="0" smtClean="0">
              <a:solidFill>
                <a:schemeClr val="accent3"/>
              </a:solidFill>
            </a:endParaRP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Требования, определяемые в соответствии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b="1" dirty="0" smtClean="0">
                <a:solidFill>
                  <a:schemeClr val="accent3"/>
                </a:solidFill>
              </a:rPr>
              <a:t>правилами пожарной безопасности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средствам обучения и воспитания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соответствии с возрастом и индивидуальными особенностями развития детей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оснащенности помещений </a:t>
            </a:r>
            <a:r>
              <a:rPr lang="ru-RU" dirty="0" smtClean="0"/>
              <a:t>развивающей предметно-пространственной средой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материально-техническому обеспечению программы </a:t>
            </a:r>
            <a:r>
              <a:rPr lang="ru-RU" dirty="0" smtClean="0"/>
              <a:t>(учебно-методический комплект, оборудование, оснащение)</a:t>
            </a:r>
            <a:endParaRPr lang="ru-RU" dirty="0"/>
          </a:p>
        </p:txBody>
      </p:sp>
      <p:sp>
        <p:nvSpPr>
          <p:cNvPr id="10138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D1006-87D1-40D8-BA0C-46DF194690B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  <a:solidFill>
            <a:schemeClr val="accent5">
              <a:lumMod val="75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49190" y="1144843"/>
              <a:ext cx="2024660" cy="157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latin typeface="Arial" pitchFamily="34" charset="0"/>
                  <a:cs typeface="Arial" pitchFamily="34" charset="0"/>
                </a:rPr>
                <a:t>к финансовым условиям реализации ООП ДО</a:t>
              </a:r>
            </a:p>
          </p:txBody>
        </p:sp>
      </p:grpSp>
      <p:pic>
        <p:nvPicPr>
          <p:cNvPr id="7" name="Picture 4" descr="http://www.bolshoyvopros.ru/files/users/images/63/7f/637fdf6934b8d6902d9d87626df981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57388"/>
            <a:ext cx="4329112" cy="2998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16424A-7173-4317-B44A-FB86EBDA82D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Финансовые условия реализации Программы должны:</a:t>
            </a:r>
            <a:endParaRPr lang="ru-RU" dirty="0"/>
          </a:p>
        </p:txBody>
      </p:sp>
      <p:sp>
        <p:nvSpPr>
          <p:cNvPr id="10342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341B47-F7DC-42BD-9CCB-42428106379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Финансирование реализации ООП ДО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18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Осуществляется в объёме </a:t>
            </a:r>
            <a:r>
              <a:rPr lang="ru-RU" b="1" dirty="0" smtClean="0">
                <a:solidFill>
                  <a:srgbClr val="FF6600"/>
                </a:solidFill>
              </a:rPr>
              <a:t>нормативов обеспечения государственных гарантий реализации прав на получение общедоступного и бесплатного дошкольного образования</a:t>
            </a:r>
            <a:r>
              <a:rPr lang="ru-RU" dirty="0" smtClean="0"/>
              <a:t>, определяемых органами государственной власти субъектов РФ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Указанные нормативы определяются в соответствии</a:t>
            </a:r>
            <a:br>
              <a:rPr lang="ru-RU" dirty="0" smtClean="0"/>
            </a:br>
            <a:r>
              <a:rPr lang="ru-RU" dirty="0" smtClean="0"/>
              <a:t>со Стандартом, с учётом: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ru-RU" dirty="0" smtClean="0"/>
              <a:t>типа Организации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ru-RU" dirty="0" smtClean="0"/>
              <a:t>специальных условий получения образования детьми с ОВЗ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ru-RU" dirty="0" smtClean="0"/>
              <a:t>обеспечения дополнительного профессионального образования педагогических работников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ru-RU" dirty="0" smtClean="0"/>
              <a:t>обеспечения безопасных условий обучения и воспитания, охраны здоровья детей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ru-RU" dirty="0" smtClean="0"/>
              <a:t>направленности Программы, категории детей, форм обучения</a:t>
            </a:r>
            <a:br>
              <a:rPr lang="ru-RU" dirty="0" smtClean="0"/>
            </a:br>
            <a:r>
              <a:rPr lang="ru-RU" dirty="0" smtClean="0"/>
              <a:t>и иных особенностей образовательной деятельности</a:t>
            </a:r>
            <a:endParaRPr lang="ru-RU" dirty="0"/>
          </a:p>
        </p:txBody>
      </p:sp>
      <p:sp>
        <p:nvSpPr>
          <p:cNvPr id="10445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8FDFDC-EE76-4F18-B8EF-201EE802DAE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4453" name="Прямоугольник 3"/>
          <p:cNvSpPr>
            <a:spLocks noChangeArrowheads="1"/>
          </p:cNvSpPr>
          <p:nvPr/>
        </p:nvSpPr>
        <p:spPr bwMode="auto">
          <a:xfrm>
            <a:off x="34925" y="0"/>
            <a:ext cx="568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3200" smtClean="0"/>
              <a:t>Объём финансового обеспечения</a:t>
            </a:r>
          </a:p>
        </p:txBody>
      </p:sp>
      <p:sp>
        <p:nvSpPr>
          <p:cNvPr id="10547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>
                <a:latin typeface="Arial" charset="0"/>
                <a:cs typeface="Arial" charset="0"/>
              </a:rPr>
              <a:t> </a:t>
            </a:r>
            <a:r>
              <a:rPr lang="ru-RU" b="1" smtClean="0">
                <a:latin typeface="Arial" charset="0"/>
                <a:cs typeface="Arial" charset="0"/>
              </a:rPr>
              <a:t>Должен быть </a:t>
            </a:r>
            <a:r>
              <a:rPr lang="ru-RU" smtClean="0">
                <a:latin typeface="Arial" charset="0"/>
                <a:cs typeface="Arial" charset="0"/>
              </a:rPr>
              <a:t>достаточным и необходимым для осуществления Организацией расходов:</a:t>
            </a:r>
          </a:p>
          <a:p>
            <a:pPr lvl="1"/>
            <a:r>
              <a:rPr lang="ru-RU" smtClean="0">
                <a:latin typeface="Arial" charset="0"/>
                <a:cs typeface="Arial" charset="0"/>
              </a:rPr>
              <a:t>на оплату труда работников</a:t>
            </a:r>
          </a:p>
          <a:p>
            <a:pPr lvl="1"/>
            <a:r>
              <a:rPr lang="ru-RU" smtClean="0">
                <a:latin typeface="Arial" charset="0"/>
                <a:cs typeface="Arial" charset="0"/>
              </a:rPr>
              <a:t>на средства обучения и воспитания, соответствующие материалы</a:t>
            </a:r>
          </a:p>
          <a:p>
            <a:pPr lvl="1"/>
            <a:r>
              <a:rPr lang="ru-RU" smtClean="0">
                <a:latin typeface="Arial" charset="0"/>
                <a:cs typeface="Arial" charset="0"/>
              </a:rPr>
              <a:t>на дополнительное профессиональное образование руководящих и педагогических работников по профилю их деятельности</a:t>
            </a:r>
          </a:p>
          <a:p>
            <a:pPr lvl="1"/>
            <a:r>
              <a:rPr lang="ru-RU" smtClean="0">
                <a:latin typeface="Arial" charset="0"/>
                <a:cs typeface="Arial" charset="0"/>
              </a:rPr>
              <a:t>иных, связанных с обеспечением реализации Программы</a:t>
            </a:r>
          </a:p>
        </p:txBody>
      </p:sp>
      <p:sp>
        <p:nvSpPr>
          <p:cNvPr id="10547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51B98B-1A2A-4F35-8920-00EC38F5E57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7" name="Прямоугольник 7"/>
          <p:cNvSpPr>
            <a:spLocks noChangeArrowheads="1"/>
          </p:cNvSpPr>
          <p:nvPr/>
        </p:nvSpPr>
        <p:spPr bwMode="auto">
          <a:xfrm>
            <a:off x="34925" y="0"/>
            <a:ext cx="568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800" smtClean="0"/>
              <a:t>Расходы на средства обучения и воспитания: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учебных изданий в бумажном и электронном виде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дидактических материалов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аудио- и видео- материалов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оборудования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спецодежды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игр и игрушек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электронных образовательных ресурсов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создание развивающей предметно-пространственной среды,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том числе для детей с ОВЗ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обновляемых образовательных ресурсов, в том числе расходных материалов, подписки на актуализацию электронных ресурсов, подписки на техническое сопровождение деятельности средств обучения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приобретение спортивного, оздоровительного оборудования, инвентаря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оплату услуг связи, в том числе расходов, связанных с подключением</a:t>
            </a:r>
            <a:br>
              <a:rPr lang="ru-RU" dirty="0" smtClean="0"/>
            </a:br>
            <a:r>
              <a:rPr lang="ru-RU" dirty="0" smtClean="0"/>
              <a:t>к сети Интернет</a:t>
            </a:r>
            <a:endParaRPr lang="ru-RU" dirty="0"/>
          </a:p>
        </p:txBody>
      </p:sp>
      <p:sp>
        <p:nvSpPr>
          <p:cNvPr id="1065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D9A5C9-2F2F-4682-9CF0-DB0319637D3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6501" name="Прямоугольник 6"/>
          <p:cNvSpPr>
            <a:spLocks noChangeArrowheads="1"/>
          </p:cNvSpPr>
          <p:nvPr/>
        </p:nvSpPr>
        <p:spPr bwMode="auto">
          <a:xfrm>
            <a:off x="34925" y="0"/>
            <a:ext cx="568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Программы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8097837" cy="1509712"/>
          </a:xfrm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IV</a:t>
            </a:r>
            <a:r>
              <a:rPr lang="ru-RU" dirty="0" smtClean="0"/>
              <a:t>. ТРЕБОВАНИЯ К РЕЗУЛЬТАТАМ</a:t>
            </a:r>
            <a:br>
              <a:rPr lang="ru-RU" dirty="0" smtClean="0"/>
            </a:br>
            <a:r>
              <a:rPr lang="ru-RU" dirty="0" smtClean="0"/>
              <a:t>     ОСВОЕНИЯ ООП ДО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2133600"/>
            <a:ext cx="7772400" cy="1362075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ДОШКОЛЬНОГО ОБРАЗОВАНИЯ </a:t>
            </a:r>
            <a:endParaRPr lang="ru-RU" sz="3200" b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rgbClr val="FFFFFF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85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93AE3-B95E-4041-928C-D76A68DF7A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Специфика дошкольного детства</a:t>
            </a:r>
          </a:p>
        </p:txBody>
      </p:sp>
      <p:sp>
        <p:nvSpPr>
          <p:cNvPr id="1095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EA4FF8-2EF8-474E-9B76-5BA0B570810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57200" y="1730375"/>
            <a:ext cx="8229600" cy="608013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60" tIns="128760" rIns="128760" bIns="128760" spcCol="1270" anchor="ctr"/>
          <a:lstStyle/>
          <a:p>
            <a:pPr defTabSz="11557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Гибкость и пластичность развития ребёнка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57200" y="2492375"/>
            <a:ext cx="8229600" cy="609600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60" tIns="128760" rIns="128760" bIns="128760" spcCol="1270" anchor="ctr"/>
          <a:lstStyle/>
          <a:p>
            <a:pPr defTabSz="11557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Высокий разброс вариантов развития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57200" y="3284538"/>
            <a:ext cx="8229600" cy="609600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60" tIns="128760" rIns="128760" bIns="128760" spcCol="1270" anchor="ctr"/>
          <a:lstStyle/>
          <a:p>
            <a:pPr defTabSz="11557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Непосредственность и непроизвольность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457200" y="4149725"/>
            <a:ext cx="8229600" cy="1522413"/>
            <a:chOff x="457200" y="4463622"/>
            <a:chExt cx="8229600" cy="1523340"/>
          </a:xfrm>
        </p:grpSpPr>
        <p:sp>
          <p:nvSpPr>
            <p:cNvPr id="11" name="Полилиния 10"/>
            <p:cNvSpPr/>
            <p:nvPr/>
          </p:nvSpPr>
          <p:spPr>
            <a:xfrm>
              <a:off x="457200" y="4463622"/>
              <a:ext cx="8229600" cy="608383"/>
            </a:xfrm>
            <a:custGeom>
              <a:avLst/>
              <a:gdLst>
                <a:gd name="connsiteX0" fmla="*/ 0 w 8229600"/>
                <a:gd name="connsiteY0" fmla="*/ 101402 h 608400"/>
                <a:gd name="connsiteX1" fmla="*/ 29700 w 8229600"/>
                <a:gd name="connsiteY1" fmla="*/ 29700 h 608400"/>
                <a:gd name="connsiteX2" fmla="*/ 101402 w 8229600"/>
                <a:gd name="connsiteY2" fmla="*/ 0 h 608400"/>
                <a:gd name="connsiteX3" fmla="*/ 8128198 w 8229600"/>
                <a:gd name="connsiteY3" fmla="*/ 0 h 608400"/>
                <a:gd name="connsiteX4" fmla="*/ 8199900 w 8229600"/>
                <a:gd name="connsiteY4" fmla="*/ 29700 h 608400"/>
                <a:gd name="connsiteX5" fmla="*/ 8229600 w 8229600"/>
                <a:gd name="connsiteY5" fmla="*/ 101402 h 608400"/>
                <a:gd name="connsiteX6" fmla="*/ 8229600 w 8229600"/>
                <a:gd name="connsiteY6" fmla="*/ 506998 h 608400"/>
                <a:gd name="connsiteX7" fmla="*/ 8199900 w 8229600"/>
                <a:gd name="connsiteY7" fmla="*/ 578700 h 608400"/>
                <a:gd name="connsiteX8" fmla="*/ 8128198 w 8229600"/>
                <a:gd name="connsiteY8" fmla="*/ 608400 h 608400"/>
                <a:gd name="connsiteX9" fmla="*/ 101402 w 8229600"/>
                <a:gd name="connsiteY9" fmla="*/ 608400 h 608400"/>
                <a:gd name="connsiteX10" fmla="*/ 29700 w 8229600"/>
                <a:gd name="connsiteY10" fmla="*/ 578700 h 608400"/>
                <a:gd name="connsiteX11" fmla="*/ 0 w 8229600"/>
                <a:gd name="connsiteY11" fmla="*/ 506998 h 608400"/>
                <a:gd name="connsiteX12" fmla="*/ 0 w 8229600"/>
                <a:gd name="connsiteY12" fmla="*/ 101402 h 6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608400">
                  <a:moveTo>
                    <a:pt x="0" y="101402"/>
                  </a:moveTo>
                  <a:cubicBezTo>
                    <a:pt x="0" y="74509"/>
                    <a:pt x="10683" y="48717"/>
                    <a:pt x="29700" y="29700"/>
                  </a:cubicBezTo>
                  <a:cubicBezTo>
                    <a:pt x="48717" y="10683"/>
                    <a:pt x="74509" y="0"/>
                    <a:pt x="101402" y="0"/>
                  </a:cubicBezTo>
                  <a:lnTo>
                    <a:pt x="8128198" y="0"/>
                  </a:lnTo>
                  <a:cubicBezTo>
                    <a:pt x="8155091" y="0"/>
                    <a:pt x="8180883" y="10683"/>
                    <a:pt x="8199900" y="29700"/>
                  </a:cubicBezTo>
                  <a:cubicBezTo>
                    <a:pt x="8218917" y="48717"/>
                    <a:pt x="8229600" y="74509"/>
                    <a:pt x="8229600" y="101402"/>
                  </a:cubicBezTo>
                  <a:lnTo>
                    <a:pt x="8229600" y="506998"/>
                  </a:lnTo>
                  <a:cubicBezTo>
                    <a:pt x="8229600" y="533891"/>
                    <a:pt x="8218917" y="559683"/>
                    <a:pt x="8199900" y="578700"/>
                  </a:cubicBezTo>
                  <a:cubicBezTo>
                    <a:pt x="8180883" y="597717"/>
                    <a:pt x="8155091" y="608400"/>
                    <a:pt x="8128198" y="608400"/>
                  </a:cubicBezTo>
                  <a:lnTo>
                    <a:pt x="101402" y="608400"/>
                  </a:lnTo>
                  <a:cubicBezTo>
                    <a:pt x="74509" y="608400"/>
                    <a:pt x="48717" y="597717"/>
                    <a:pt x="29700" y="578700"/>
                  </a:cubicBezTo>
                  <a:cubicBezTo>
                    <a:pt x="10683" y="559683"/>
                    <a:pt x="0" y="533891"/>
                    <a:pt x="0" y="506998"/>
                  </a:cubicBezTo>
                  <a:lnTo>
                    <a:pt x="0" y="101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760" tIns="128760" rIns="128760" bIns="128760" spcCol="1270" anchor="ctr"/>
            <a:lstStyle/>
            <a:p>
              <a:pPr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>
                  <a:latin typeface="Arial" pitchFamily="34" charset="0"/>
                  <a:cs typeface="Arial" pitchFamily="34" charset="0"/>
                </a:rPr>
                <a:t>Системные особенности ДО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57200" y="5072005"/>
              <a:ext cx="8229600" cy="914957"/>
            </a:xfrm>
            <a:custGeom>
              <a:avLst/>
              <a:gdLst>
                <a:gd name="connsiteX0" fmla="*/ 0 w 8229600"/>
                <a:gd name="connsiteY0" fmla="*/ 0 h 914940"/>
                <a:gd name="connsiteX1" fmla="*/ 8229600 w 8229600"/>
                <a:gd name="connsiteY1" fmla="*/ 0 h 914940"/>
                <a:gd name="connsiteX2" fmla="*/ 8229600 w 8229600"/>
                <a:gd name="connsiteY2" fmla="*/ 914940 h 914940"/>
                <a:gd name="connsiteX3" fmla="*/ 0 w 8229600"/>
                <a:gd name="connsiteY3" fmla="*/ 914940 h 914940"/>
                <a:gd name="connsiteX4" fmla="*/ 0 w 8229600"/>
                <a:gd name="connsiteY4" fmla="*/ 0 h 91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914940">
                  <a:moveTo>
                    <a:pt x="0" y="0"/>
                  </a:moveTo>
                  <a:lnTo>
                    <a:pt x="8229600" y="0"/>
                  </a:lnTo>
                  <a:lnTo>
                    <a:pt x="8229600" y="914940"/>
                  </a:lnTo>
                  <a:lnTo>
                    <a:pt x="0" y="914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1290" tIns="33020" rIns="184912" bIns="33020" spcCol="1270"/>
            <a:lstStyle/>
            <a:p>
              <a:pPr marL="228600" lvl="1" indent="-228600" defTabSz="889000" fontAlgn="auto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ru-RU" sz="2000" dirty="0">
                  <a:latin typeface="Arial" pitchFamily="34" charset="0"/>
                  <a:cs typeface="Arial" pitchFamily="34" charset="0"/>
                </a:rPr>
                <a:t>необязательность уровня ДО в РФ</a:t>
              </a:r>
            </a:p>
            <a:p>
              <a:pPr marL="228600" lvl="1" indent="-228600" defTabSz="889000" fontAlgn="auto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ru-RU" sz="2000" dirty="0">
                  <a:latin typeface="Arial" pitchFamily="34" charset="0"/>
                  <a:cs typeface="Arial" pitchFamily="34" charset="0"/>
                </a:rPr>
                <a:t>отсутствие возможности вменения ребёнку какой-либо ответственности за результат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ФГОС ДО.   Структура документа</a:t>
            </a:r>
          </a:p>
        </p:txBody>
      </p:sp>
      <p:sp>
        <p:nvSpPr>
          <p:cNvPr id="1638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F2DF8-2926-4F9A-B374-BFD24775815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26876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3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z="3200" smtClean="0"/>
              <a:t>Специфика результатов освоения основной образовательной программы</a:t>
            </a:r>
          </a:p>
        </p:txBody>
      </p:sp>
      <p:sp>
        <p:nvSpPr>
          <p:cNvPr id="1105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C72BCB-79B7-41A4-A1F5-7B50A2DF4AE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65138" y="2276475"/>
            <a:ext cx="2160587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4759" tIns="154759" rIns="154759" bIns="154759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Специфика дошкольного детства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843213" y="3629025"/>
            <a:ext cx="457200" cy="534988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7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07229" rIns="137495" bIns="107229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sp>
        <p:nvSpPr>
          <p:cNvPr id="9" name="Полилиния 8"/>
          <p:cNvSpPr/>
          <p:nvPr/>
        </p:nvSpPr>
        <p:spPr>
          <a:xfrm>
            <a:off x="3490913" y="2276475"/>
            <a:ext cx="2162175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9519" tIns="139519" rIns="139519" bIns="13951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Неправомер-ность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требования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от ребёнка дошкольного возраста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конкретных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образователь-ных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достижений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868988" y="3629025"/>
            <a:ext cx="458787" cy="534988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7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07229" rIns="137495" bIns="107229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sp>
        <p:nvSpPr>
          <p:cNvPr id="11" name="Полилиния 10"/>
          <p:cNvSpPr/>
          <p:nvPr/>
        </p:nvSpPr>
        <p:spPr>
          <a:xfrm>
            <a:off x="6518275" y="2276475"/>
            <a:ext cx="2160588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9519" tIns="139519" rIns="139519" bIns="13951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Необходимость определения результатов освоения ОП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в виде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целевых ориентиров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Целевые ориентиры дошкольного образования (ЦО)</a:t>
            </a:r>
            <a:endParaRPr lang="ru-RU" dirty="0"/>
          </a:p>
        </p:txBody>
      </p:sp>
      <p:sp>
        <p:nvSpPr>
          <p:cNvPr id="1116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1106B-2D8E-4DBF-BB69-FA27FC72477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57200" y="1700213"/>
            <a:ext cx="8229600" cy="158432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751" tIns="120751" rIns="120751" bIns="120751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Представляют собой социально – нормативные возрастные характеристики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достижений ребёнка на этапе завершения уровня ДО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457200" y="3429000"/>
            <a:ext cx="8229600" cy="115252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50663"/>
              <a:satOff val="834"/>
              <a:lumOff val="2549"/>
              <a:alphaOff val="0"/>
            </a:schemeClr>
          </a:fillRef>
          <a:effectRef idx="0">
            <a:schemeClr val="accent2">
              <a:hueOff val="2250663"/>
              <a:satOff val="834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lIns="120751" tIns="120751" rIns="120751" bIns="120751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Определяются независимо от форм реализации Программы,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а также от её  характера, особенностей развития  детей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и видов Организации, реализующей Программу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57200" y="4741863"/>
            <a:ext cx="8229600" cy="127952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01327"/>
              <a:satOff val="1667"/>
              <a:lumOff val="5097"/>
              <a:alphaOff val="0"/>
            </a:schemeClr>
          </a:fillRef>
          <a:effectRef idx="0">
            <a:schemeClr val="accent2">
              <a:hueOff val="4501327"/>
              <a:satOff val="1667"/>
              <a:lumOff val="5097"/>
              <a:alphaOff val="0"/>
            </a:schemeClr>
          </a:effectRef>
          <a:fontRef idx="minor">
            <a:schemeClr val="lt1"/>
          </a:fontRef>
        </p:style>
        <p:txBody>
          <a:bodyPr lIns="120751" tIns="120751" rIns="120751" bIns="120751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подлежат непосредственной оценке, в том числе в виде педагогической диагностики (мониторинга),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являются основой объективной оценки подготовки детей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/>
                </a:solidFill>
              </a:rPr>
              <a:t>аттестации педагогических кадров</a:t>
            </a:r>
          </a:p>
          <a:p>
            <a:pPr marL="365760" indent="-256032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/>
                </a:solidFill>
              </a:rPr>
              <a:t>оценки качества образования</a:t>
            </a:r>
          </a:p>
          <a:p>
            <a:pPr marL="365760" indent="-256032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/>
                </a:solidFill>
              </a:rPr>
              <a:t>оценки </a:t>
            </a:r>
            <a:r>
              <a:rPr lang="ru-RU" b="1" dirty="0" smtClean="0">
                <a:solidFill>
                  <a:schemeClr val="accent1"/>
                </a:solidFill>
              </a:rPr>
              <a:t>уровня</a:t>
            </a:r>
            <a:r>
              <a:rPr lang="ru-RU" dirty="0" smtClean="0">
                <a:solidFill>
                  <a:schemeClr val="accent1"/>
                </a:solidFill>
              </a:rPr>
              <a:t> развития детей, в т.ч. в рамках мониторинга</a:t>
            </a:r>
          </a:p>
          <a:p>
            <a:pPr marL="365760" indent="-256032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3"/>
                </a:solidFill>
              </a:rPr>
              <a:t>оценки выполнения муниципального (государственного) задания посредством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их включения в показатели качества выполнения задания</a:t>
            </a:r>
          </a:p>
          <a:p>
            <a:pPr marL="365760" indent="-256032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распределения стимулирующего фонда оплаты труда работников ДОО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F7558-8F1E-4B64-8477-29A2557D3F1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Целевые ориентиры </a:t>
            </a:r>
            <a:r>
              <a:rPr lang="ru-RU" dirty="0" smtClean="0">
                <a:solidFill>
                  <a:srgbClr val="FF0000"/>
                </a:solidFill>
              </a:rPr>
              <a:t>НЕ МОГУТ </a:t>
            </a:r>
            <a:r>
              <a:rPr lang="ru-RU" dirty="0" smtClean="0"/>
              <a:t>служить основанием для: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Целевые ориентиры поставлены для:</a:t>
            </a:r>
            <a:endParaRPr lang="ru-RU" dirty="0"/>
          </a:p>
        </p:txBody>
      </p:sp>
      <p:sp>
        <p:nvSpPr>
          <p:cNvPr id="1136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14FD11-9C10-46FB-895C-724FD0A58F4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67544" y="1412776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</a:rPr>
              <a:t>Федеральный закон РФ</a:t>
            </a:r>
            <a:br>
              <a:rPr lang="ru-RU" sz="3000" dirty="0" smtClean="0">
                <a:solidFill>
                  <a:srgbClr val="C00000"/>
                </a:solidFill>
              </a:rPr>
            </a:br>
            <a:r>
              <a:rPr lang="ru-RU" sz="3000" dirty="0" smtClean="0">
                <a:solidFill>
                  <a:srgbClr val="C00000"/>
                </a:solidFill>
              </a:rPr>
              <a:t> «Об образовании в Российской Федерации»</a:t>
            </a:r>
            <a:br>
              <a:rPr lang="ru-RU" sz="30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Глава 7. Общее образование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00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6DCD78-C655-4DA7-BD5A-0EE5357A116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685800" y="2205038"/>
            <a:ext cx="7772400" cy="3455987"/>
          </a:xfr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/>
              <a:t>Статья 64. Дошкольное образование</a:t>
            </a:r>
            <a:br>
              <a:rPr lang="ru-RU" b="1" dirty="0" smtClean="0"/>
            </a:br>
            <a:endParaRPr lang="ru-RU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/>
              <a:t>Статья 66. Начальное общее, основное общее и среднее общее образование</a:t>
            </a:r>
            <a:br>
              <a:rPr lang="ru-RU" b="1" dirty="0" smtClean="0"/>
            </a:br>
            <a:endParaRPr lang="ru-RU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 anchor="t"/>
          <a:lstStyle/>
          <a:p>
            <a:r>
              <a:rPr lang="ru-RU" sz="3000" smtClean="0">
                <a:solidFill>
                  <a:srgbClr val="C00000"/>
                </a:solidFill>
              </a:rPr>
              <a:t>Уровни и направления общего образования</a:t>
            </a:r>
          </a:p>
        </p:txBody>
      </p:sp>
      <p:sp>
        <p:nvSpPr>
          <p:cNvPr id="1310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3D8A5C-7B12-4C75-9802-B24ED38EB16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6" name="TextBox 5"/>
          <p:cNvGrpSpPr>
            <a:grpSpLocks/>
          </p:cNvGrpSpPr>
          <p:nvPr/>
        </p:nvGrpSpPr>
        <p:grpSpPr bwMode="auto">
          <a:xfrm>
            <a:off x="238125" y="1096963"/>
            <a:ext cx="2090738" cy="695325"/>
            <a:chOff x="150" y="691"/>
            <a:chExt cx="1317" cy="438"/>
          </a:xfrm>
        </p:grpSpPr>
        <p:pic>
          <p:nvPicPr>
            <p:cNvPr id="131076" name="TextBox 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691"/>
              <a:ext cx="1317" cy="4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77" name="Text Box 5"/>
            <p:cNvSpPr txBox="1">
              <a:spLocks noChangeArrowheads="1"/>
            </p:cNvSpPr>
            <p:nvPr/>
          </p:nvSpPr>
          <p:spPr bwMode="auto">
            <a:xfrm>
              <a:off x="189" y="709"/>
              <a:ext cx="123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2000" b="1">
                  <a:solidFill>
                    <a:srgbClr val="FFFFFF"/>
                  </a:solidFill>
                  <a:latin typeface="Calibri" pitchFamily="34" charset="0"/>
                </a:rPr>
                <a:t>Дошкольное</a:t>
              </a:r>
              <a:endParaRPr lang="ru-RU" sz="20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TextBox 7"/>
          <p:cNvGrpSpPr>
            <a:grpSpLocks/>
          </p:cNvGrpSpPr>
          <p:nvPr/>
        </p:nvGrpSpPr>
        <p:grpSpPr bwMode="auto">
          <a:xfrm>
            <a:off x="2419350" y="1036638"/>
            <a:ext cx="2092325" cy="865187"/>
            <a:chOff x="1524" y="653"/>
            <a:chExt cx="1318" cy="545"/>
          </a:xfrm>
        </p:grpSpPr>
        <p:pic>
          <p:nvPicPr>
            <p:cNvPr id="131079" name="TextBox 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653"/>
              <a:ext cx="1318" cy="5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80" name="Text Box 8"/>
            <p:cNvSpPr txBox="1">
              <a:spLocks noChangeArrowheads="1"/>
            </p:cNvSpPr>
            <p:nvPr/>
          </p:nvSpPr>
          <p:spPr bwMode="auto">
            <a:xfrm>
              <a:off x="1565" y="709"/>
              <a:ext cx="1238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1900" b="1">
                  <a:solidFill>
                    <a:srgbClr val="FFFFFF"/>
                  </a:solidFill>
                  <a:latin typeface="Calibri" pitchFamily="34" charset="0"/>
                </a:rPr>
                <a:t>Начальное</a:t>
              </a:r>
            </a:p>
            <a:p>
              <a:pPr algn="ctr">
                <a:lnSpc>
                  <a:spcPct val="80000"/>
                </a:lnSpc>
              </a:pPr>
              <a:r>
                <a:rPr lang="ru-RU" sz="1900" b="1">
                  <a:solidFill>
                    <a:srgbClr val="FFFFFF"/>
                  </a:solidFill>
                  <a:latin typeface="Calibri" pitchFamily="34" charset="0"/>
                </a:rPr>
                <a:t>общее</a:t>
              </a:r>
              <a:endParaRPr lang="ru-RU" sz="19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TextBox 8"/>
          <p:cNvGrpSpPr>
            <a:grpSpLocks/>
          </p:cNvGrpSpPr>
          <p:nvPr/>
        </p:nvGrpSpPr>
        <p:grpSpPr bwMode="auto">
          <a:xfrm>
            <a:off x="4657725" y="1036638"/>
            <a:ext cx="2084388" cy="865187"/>
            <a:chOff x="2934" y="653"/>
            <a:chExt cx="1313" cy="545"/>
          </a:xfrm>
        </p:grpSpPr>
        <p:pic>
          <p:nvPicPr>
            <p:cNvPr id="131082" name="TextBox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653"/>
              <a:ext cx="1313" cy="5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83" name="Text Box 11"/>
            <p:cNvSpPr txBox="1">
              <a:spLocks noChangeArrowheads="1"/>
            </p:cNvSpPr>
            <p:nvPr/>
          </p:nvSpPr>
          <p:spPr bwMode="auto">
            <a:xfrm>
              <a:off x="2971" y="709"/>
              <a:ext cx="1238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1900" b="1">
                  <a:solidFill>
                    <a:srgbClr val="FFFFFF"/>
                  </a:solidFill>
                  <a:latin typeface="Calibri" pitchFamily="34" charset="0"/>
                </a:rPr>
                <a:t>Основное</a:t>
              </a:r>
            </a:p>
            <a:p>
              <a:pPr algn="ctr">
                <a:lnSpc>
                  <a:spcPct val="80000"/>
                </a:lnSpc>
              </a:pPr>
              <a:r>
                <a:rPr lang="ru-RU" sz="1900" b="1">
                  <a:solidFill>
                    <a:srgbClr val="FFFFFF"/>
                  </a:solidFill>
                  <a:latin typeface="Calibri" pitchFamily="34" charset="0"/>
                </a:rPr>
                <a:t>общее</a:t>
              </a:r>
              <a:endParaRPr lang="ru-RU" sz="19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TextBox 9"/>
          <p:cNvGrpSpPr>
            <a:grpSpLocks/>
          </p:cNvGrpSpPr>
          <p:nvPr/>
        </p:nvGrpSpPr>
        <p:grpSpPr bwMode="auto">
          <a:xfrm>
            <a:off x="6888163" y="1036638"/>
            <a:ext cx="2036762" cy="865187"/>
            <a:chOff x="4339" y="653"/>
            <a:chExt cx="1283" cy="545"/>
          </a:xfrm>
        </p:grpSpPr>
        <p:pic>
          <p:nvPicPr>
            <p:cNvPr id="131085" name="TextBox 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653"/>
              <a:ext cx="1283" cy="5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86" name="Text Box 14"/>
            <p:cNvSpPr txBox="1">
              <a:spLocks noChangeArrowheads="1"/>
            </p:cNvSpPr>
            <p:nvPr/>
          </p:nvSpPr>
          <p:spPr bwMode="auto">
            <a:xfrm>
              <a:off x="4377" y="709"/>
              <a:ext cx="120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1900" b="1">
                  <a:solidFill>
                    <a:schemeClr val="bg1"/>
                  </a:solidFill>
                  <a:latin typeface="Calibri" pitchFamily="34" charset="0"/>
                </a:rPr>
                <a:t>Среднее</a:t>
              </a:r>
            </a:p>
            <a:p>
              <a:pPr algn="ctr">
                <a:lnSpc>
                  <a:spcPct val="80000"/>
                </a:lnSpc>
              </a:pPr>
              <a:r>
                <a:rPr lang="ru-RU" sz="1900" b="1">
                  <a:solidFill>
                    <a:schemeClr val="bg1"/>
                  </a:solidFill>
                  <a:latin typeface="Calibri" pitchFamily="34" charset="0"/>
                </a:rPr>
                <a:t>общее</a:t>
              </a:r>
            </a:p>
          </p:txBody>
        </p:sp>
      </p:grp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315913" y="1773238"/>
            <a:ext cx="1952625" cy="4284662"/>
            <a:chOff x="316184" y="1484784"/>
            <a:chExt cx="1952842" cy="4285522"/>
          </a:xfrm>
        </p:grpSpPr>
        <p:grpSp>
          <p:nvGrpSpPr>
            <p:cNvPr id="15" name="TextBox 14"/>
            <p:cNvGrpSpPr>
              <a:grpSpLocks/>
            </p:cNvGrpSpPr>
            <p:nvPr/>
          </p:nvGrpSpPr>
          <p:grpSpPr bwMode="auto">
            <a:xfrm>
              <a:off x="213360" y="1382272"/>
              <a:ext cx="2115312" cy="816864"/>
              <a:chOff x="213360" y="1670304"/>
              <a:chExt cx="2115312" cy="816864"/>
            </a:xfrm>
          </p:grpSpPr>
          <p:pic>
            <p:nvPicPr>
              <p:cNvPr id="131106" name="TextBox 14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" y="1670304"/>
                <a:ext cx="2115312" cy="816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107" name="Text Box 35"/>
              <p:cNvSpPr txBox="1">
                <a:spLocks noChangeArrowheads="1"/>
              </p:cNvSpPr>
              <p:nvPr/>
            </p:nvSpPr>
            <p:spPr bwMode="auto">
              <a:xfrm>
                <a:off x="316185" y="1772816"/>
                <a:ext cx="1951559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формирование общей культуры</a:t>
                </a:r>
                <a:endParaRPr lang="ru-RU">
                  <a:solidFill>
                    <a:srgbClr val="59595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" name="TextBox 15"/>
            <p:cNvGrpSpPr>
              <a:grpSpLocks/>
            </p:cNvGrpSpPr>
            <p:nvPr/>
          </p:nvGrpSpPr>
          <p:grpSpPr bwMode="auto">
            <a:xfrm>
              <a:off x="219456" y="2107696"/>
              <a:ext cx="2109216" cy="2133600"/>
              <a:chOff x="219456" y="2395728"/>
              <a:chExt cx="2109216" cy="2133600"/>
            </a:xfrm>
          </p:grpSpPr>
          <p:pic>
            <p:nvPicPr>
              <p:cNvPr id="131109" name="TextBox 15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456" y="2395728"/>
                <a:ext cx="2109216" cy="2133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110" name="Text Box 38"/>
              <p:cNvSpPr txBox="1">
                <a:spLocks noChangeArrowheads="1"/>
              </p:cNvSpPr>
              <p:nvPr/>
            </p:nvSpPr>
            <p:spPr bwMode="auto">
              <a:xfrm>
                <a:off x="322245" y="2492896"/>
                <a:ext cx="1945499" cy="1865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развитие физических, интеллектуаль-ных, нравственных, эстетических</a:t>
                </a:r>
                <a:b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и личностных качеств</a:t>
                </a:r>
                <a:endParaRPr lang="ru-RU">
                  <a:solidFill>
                    <a:srgbClr val="59595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7" name="TextBox 16"/>
            <p:cNvGrpSpPr>
              <a:grpSpLocks/>
            </p:cNvGrpSpPr>
            <p:nvPr/>
          </p:nvGrpSpPr>
          <p:grpSpPr bwMode="auto">
            <a:xfrm>
              <a:off x="219456" y="4911856"/>
              <a:ext cx="2109216" cy="1036320"/>
              <a:chOff x="219456" y="5199888"/>
              <a:chExt cx="2109216" cy="1036320"/>
            </a:xfrm>
          </p:grpSpPr>
          <p:pic>
            <p:nvPicPr>
              <p:cNvPr id="131112" name="TextBox 16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456" y="5199888"/>
                <a:ext cx="2109216" cy="1036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113" name="Text Box 41"/>
              <p:cNvSpPr txBox="1">
                <a:spLocks noChangeArrowheads="1"/>
              </p:cNvSpPr>
              <p:nvPr/>
            </p:nvSpPr>
            <p:spPr bwMode="auto">
              <a:xfrm>
                <a:off x="323528" y="5301208"/>
                <a:ext cx="1945498" cy="757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сохранение</a:t>
                </a:r>
                <a:b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и укрепление здоровья</a:t>
                </a:r>
              </a:p>
            </p:txBody>
          </p:sp>
        </p:grpSp>
        <p:grpSp>
          <p:nvGrpSpPr>
            <p:cNvPr id="18" name="TextBox 17"/>
            <p:cNvGrpSpPr>
              <a:grpSpLocks/>
            </p:cNvGrpSpPr>
            <p:nvPr/>
          </p:nvGrpSpPr>
          <p:grpSpPr bwMode="auto">
            <a:xfrm>
              <a:off x="213360" y="4180336"/>
              <a:ext cx="2115312" cy="810768"/>
              <a:chOff x="213360" y="4468368"/>
              <a:chExt cx="2115312" cy="810768"/>
            </a:xfrm>
          </p:grpSpPr>
          <p:pic>
            <p:nvPicPr>
              <p:cNvPr id="131115" name="TextBox 17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" y="4468368"/>
                <a:ext cx="2115312" cy="810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116" name="Text Box 44"/>
              <p:cNvSpPr txBox="1">
                <a:spLocks noChangeArrowheads="1"/>
              </p:cNvSpPr>
              <p:nvPr/>
            </p:nvSpPr>
            <p:spPr bwMode="auto">
              <a:xfrm>
                <a:off x="316184" y="4568275"/>
                <a:ext cx="1951559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формирование предпосылок УД</a:t>
                </a:r>
              </a:p>
            </p:txBody>
          </p:sp>
        </p:grp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479675" y="1787525"/>
            <a:ext cx="6413500" cy="5026025"/>
            <a:chOff x="2479251" y="1787683"/>
            <a:chExt cx="6413229" cy="5025693"/>
          </a:xfrm>
        </p:grpSpPr>
        <p:grpSp>
          <p:nvGrpSpPr>
            <p:cNvPr id="12" name="TextBox 11"/>
            <p:cNvGrpSpPr>
              <a:grpSpLocks/>
            </p:cNvGrpSpPr>
            <p:nvPr/>
          </p:nvGrpSpPr>
          <p:grpSpPr bwMode="auto">
            <a:xfrm>
              <a:off x="4602480" y="1737360"/>
              <a:ext cx="2188464" cy="5163312"/>
              <a:chOff x="4602480" y="1737360"/>
              <a:chExt cx="2188464" cy="5163312"/>
            </a:xfrm>
          </p:grpSpPr>
          <p:pic>
            <p:nvPicPr>
              <p:cNvPr id="131090" name="TextBox 11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2480" y="1737360"/>
                <a:ext cx="2188464" cy="5163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091" name="Text Box 19"/>
              <p:cNvSpPr txBox="1">
                <a:spLocks noChangeArrowheads="1"/>
              </p:cNvSpPr>
              <p:nvPr/>
            </p:nvSpPr>
            <p:spPr bwMode="auto">
              <a:xfrm>
                <a:off x="4708673" y="1844824"/>
                <a:ext cx="2023567" cy="4968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становление и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формирование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личности </a:t>
                </a:r>
              </a:p>
              <a:p>
                <a:pPr>
                  <a:lnSpc>
                    <a:spcPct val="80000"/>
                  </a:lnSpc>
                  <a:buFont typeface="Arial" charset="0"/>
                  <a:buChar char="•"/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формирование</a:t>
                </a:r>
                <a:b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нравственных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убеждений,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эстетического вкуса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и здорового образа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жизни, высокой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культуры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межличностного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и межэтнического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общения, овладение</a:t>
                </a:r>
                <a:b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основами наук,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Государственным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языком РФ,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навыками умствен-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ного и физического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труда, развитие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склонностей,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интересов,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способности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к социальному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600">
                    <a:solidFill>
                      <a:srgbClr val="000000"/>
                    </a:solidFill>
                    <a:latin typeface="Calibri" pitchFamily="34" charset="0"/>
                  </a:rPr>
                  <a:t>самоопределению</a:t>
                </a:r>
              </a:p>
            </p:txBody>
          </p:sp>
        </p:grpSp>
        <p:grpSp>
          <p:nvGrpSpPr>
            <p:cNvPr id="131093" name="Группа 34"/>
            <p:cNvGrpSpPr>
              <a:grpSpLocks/>
            </p:cNvGrpSpPr>
            <p:nvPr/>
          </p:nvGrpSpPr>
          <p:grpSpPr bwMode="auto">
            <a:xfrm>
              <a:off x="2479251" y="1787683"/>
              <a:ext cx="1948734" cy="4884697"/>
              <a:chOff x="2479251" y="1499651"/>
              <a:chExt cx="1948734" cy="4884697"/>
            </a:xfrm>
          </p:grpSpPr>
          <p:grpSp>
            <p:nvGrpSpPr>
              <p:cNvPr id="23" name="TextBox 22"/>
              <p:cNvGrpSpPr>
                <a:grpSpLocks/>
              </p:cNvGrpSpPr>
              <p:nvPr/>
            </p:nvGrpSpPr>
            <p:grpSpPr bwMode="auto">
              <a:xfrm>
                <a:off x="2377440" y="1418848"/>
                <a:ext cx="2109216" cy="816864"/>
                <a:chOff x="2377440" y="1706880"/>
                <a:chExt cx="2109216" cy="816864"/>
              </a:xfrm>
            </p:grpSpPr>
            <p:pic>
              <p:nvPicPr>
                <p:cNvPr id="131097" name="TextBox 22"/>
                <p:cNvPicPr>
                  <a:picLocks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7440" y="1706880"/>
                  <a:ext cx="2109216" cy="8168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109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9251" y="1787683"/>
                  <a:ext cx="1948733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ru-RU">
                      <a:solidFill>
                        <a:srgbClr val="000000"/>
                      </a:solidFill>
                      <a:latin typeface="Calibri" pitchFamily="34" charset="0"/>
                    </a:rPr>
                    <a:t>формирование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ru-RU">
                      <a:solidFill>
                        <a:srgbClr val="000000"/>
                      </a:solidFill>
                      <a:latin typeface="Calibri" pitchFamily="34" charset="0"/>
                    </a:rPr>
                    <a:t>личности</a:t>
                  </a:r>
                </a:p>
              </p:txBody>
            </p:sp>
          </p:grpSp>
          <p:grpSp>
            <p:nvGrpSpPr>
              <p:cNvPr id="24" name="TextBox 23"/>
              <p:cNvGrpSpPr>
                <a:grpSpLocks/>
              </p:cNvGrpSpPr>
              <p:nvPr/>
            </p:nvGrpSpPr>
            <p:grpSpPr bwMode="auto">
              <a:xfrm>
                <a:off x="2377440" y="2046736"/>
                <a:ext cx="2109216" cy="1036320"/>
                <a:chOff x="2377440" y="2334768"/>
                <a:chExt cx="2109216" cy="1036320"/>
              </a:xfrm>
            </p:grpSpPr>
            <p:pic>
              <p:nvPicPr>
                <p:cNvPr id="131100" name="TextBox 23"/>
                <p:cNvPicPr>
                  <a:picLocks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7440" y="2334768"/>
                  <a:ext cx="2109216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110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83768" y="2435755"/>
                  <a:ext cx="1944216" cy="757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ru-RU">
                      <a:solidFill>
                        <a:srgbClr val="000000"/>
                      </a:solidFill>
                      <a:latin typeface="Calibri" pitchFamily="34" charset="0"/>
                    </a:rPr>
                    <a:t>развитие инди-видуальных способностей</a:t>
                  </a:r>
                  <a:endParaRPr lang="ru-RU" sz="16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25" name="TextBox 24"/>
              <p:cNvGrpSpPr>
                <a:grpSpLocks/>
              </p:cNvGrpSpPr>
              <p:nvPr/>
            </p:nvGrpSpPr>
            <p:grpSpPr bwMode="auto">
              <a:xfrm>
                <a:off x="2377440" y="2900176"/>
                <a:ext cx="2109216" cy="3602736"/>
                <a:chOff x="2377440" y="3188208"/>
                <a:chExt cx="2109216" cy="3602736"/>
              </a:xfrm>
            </p:grpSpPr>
            <p:pic>
              <p:nvPicPr>
                <p:cNvPr id="131103" name="TextBox 24"/>
                <p:cNvPicPr>
                  <a:picLocks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7440" y="3188208"/>
                  <a:ext cx="2109216" cy="3602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110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83769" y="3292993"/>
                  <a:ext cx="1944216" cy="3379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itchFamily="18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ru-RU">
                      <a:solidFill>
                        <a:srgbClr val="000000"/>
                      </a:solidFill>
                      <a:latin typeface="Calibri" pitchFamily="34" charset="0"/>
                    </a:rPr>
                    <a:t>развитие поло-жительной мо-тивации и уме-ний в УД </a:t>
                  </a:r>
                </a:p>
                <a:p>
                  <a:pPr>
                    <a:lnSpc>
                      <a:spcPct val="80000"/>
                    </a:lnSpc>
                    <a:buFont typeface="Arial" charset="0"/>
                    <a:buChar char="•"/>
                  </a:pPr>
                  <a:r>
                    <a:rPr lang="ru-RU" sz="1500">
                      <a:solidFill>
                        <a:srgbClr val="000000"/>
                      </a:solidFill>
                      <a:latin typeface="Calibri" pitchFamily="34" charset="0"/>
                    </a:rPr>
                    <a:t> овладение чтени-ем, письмом, счё-том, основными навыками УД, эле-ментами теорети-ческого мышления, простейшими на-выками самоконт-роля, культурой поведения и речи, основами личной гигиены и здорового образа жизни</a:t>
                  </a:r>
                </a:p>
              </p:txBody>
            </p:sp>
          </p:grpSp>
        </p:grpSp>
        <p:grpSp>
          <p:nvGrpSpPr>
            <p:cNvPr id="33" name="TextBox 32"/>
            <p:cNvGrpSpPr>
              <a:grpSpLocks/>
            </p:cNvGrpSpPr>
            <p:nvPr/>
          </p:nvGrpSpPr>
          <p:grpSpPr bwMode="auto">
            <a:xfrm>
              <a:off x="6845808" y="1737360"/>
              <a:ext cx="2115312" cy="5205984"/>
              <a:chOff x="6845808" y="1737360"/>
              <a:chExt cx="2115312" cy="5205984"/>
            </a:xfrm>
          </p:grpSpPr>
          <p:pic>
            <p:nvPicPr>
              <p:cNvPr id="131094" name="TextBox 32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808" y="1737360"/>
                <a:ext cx="2115312" cy="5205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095" name="Text Box 23"/>
              <p:cNvSpPr txBox="1">
                <a:spLocks noChangeArrowheads="1"/>
              </p:cNvSpPr>
              <p:nvPr/>
            </p:nvSpPr>
            <p:spPr bwMode="auto">
              <a:xfrm>
                <a:off x="6948264" y="1844824"/>
                <a:ext cx="1944216" cy="496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дальнейшее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становление и формирование личности, раз-витие интереса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к познанию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и творческих способностей, формирование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>
                    <a:solidFill>
                      <a:srgbClr val="000000"/>
                    </a:solidFill>
                    <a:latin typeface="Calibri" pitchFamily="34" charset="0"/>
                  </a:rPr>
                  <a:t>навыков само-стоятельной УД (индивидуализация и профори-ентация), подго-товка к жизни в обществе, самос-тоятельному жизненному выбору, продол-жению образо-вания и началу проф. деят-ти</a:t>
                </a:r>
                <a:endParaRPr lang="ru-RU" sz="15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ru-RU" smtClean="0"/>
              <a:t>Требования Стандарта</a:t>
            </a:r>
          </a:p>
        </p:txBody>
      </p:sp>
      <p:sp>
        <p:nvSpPr>
          <p:cNvPr id="132099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D745B-9538-494B-BA34-F066641E35F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Содержимое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620838"/>
            <a:ext cx="8718550" cy="5005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8038" y="4221163"/>
            <a:ext cx="3095625" cy="1152525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Преемственность дошкольного</a:t>
            </a:r>
            <a:br>
              <a:rPr lang="ru-RU" dirty="0" smtClean="0"/>
            </a:br>
            <a:r>
              <a:rPr lang="ru-RU" dirty="0" smtClean="0"/>
              <a:t>и начального общего образования</a:t>
            </a:r>
            <a:endParaRPr lang="ru-RU" dirty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3B5AB5-7C0B-4E08-B746-BCEC0F27F57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57200" y="1698625"/>
            <a:ext cx="8229600" cy="965200"/>
          </a:xfrm>
          <a:custGeom>
            <a:avLst/>
            <a:gdLst>
              <a:gd name="connsiteX0" fmla="*/ 0 w 8229600"/>
              <a:gd name="connsiteY0" fmla="*/ 96395 h 963946"/>
              <a:gd name="connsiteX1" fmla="*/ 28234 w 8229600"/>
              <a:gd name="connsiteY1" fmla="*/ 28233 h 963946"/>
              <a:gd name="connsiteX2" fmla="*/ 96396 w 8229600"/>
              <a:gd name="connsiteY2" fmla="*/ 0 h 963946"/>
              <a:gd name="connsiteX3" fmla="*/ 8133205 w 8229600"/>
              <a:gd name="connsiteY3" fmla="*/ 0 h 963946"/>
              <a:gd name="connsiteX4" fmla="*/ 8201367 w 8229600"/>
              <a:gd name="connsiteY4" fmla="*/ 28234 h 963946"/>
              <a:gd name="connsiteX5" fmla="*/ 8229600 w 8229600"/>
              <a:gd name="connsiteY5" fmla="*/ 96396 h 963946"/>
              <a:gd name="connsiteX6" fmla="*/ 8229600 w 8229600"/>
              <a:gd name="connsiteY6" fmla="*/ 867551 h 963946"/>
              <a:gd name="connsiteX7" fmla="*/ 8201367 w 8229600"/>
              <a:gd name="connsiteY7" fmla="*/ 935713 h 963946"/>
              <a:gd name="connsiteX8" fmla="*/ 8133205 w 8229600"/>
              <a:gd name="connsiteY8" fmla="*/ 963946 h 963946"/>
              <a:gd name="connsiteX9" fmla="*/ 96395 w 8229600"/>
              <a:gd name="connsiteY9" fmla="*/ 963946 h 963946"/>
              <a:gd name="connsiteX10" fmla="*/ 28233 w 8229600"/>
              <a:gd name="connsiteY10" fmla="*/ 935712 h 963946"/>
              <a:gd name="connsiteX11" fmla="*/ 0 w 8229600"/>
              <a:gd name="connsiteY11" fmla="*/ 867550 h 963946"/>
              <a:gd name="connsiteX12" fmla="*/ 0 w 8229600"/>
              <a:gd name="connsiteY12" fmla="*/ 96395 h 96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963946">
                <a:moveTo>
                  <a:pt x="0" y="96395"/>
                </a:moveTo>
                <a:cubicBezTo>
                  <a:pt x="0" y="70829"/>
                  <a:pt x="10156" y="46311"/>
                  <a:pt x="28234" y="28233"/>
                </a:cubicBezTo>
                <a:cubicBezTo>
                  <a:pt x="46312" y="10155"/>
                  <a:pt x="70830" y="0"/>
                  <a:pt x="96396" y="0"/>
                </a:cubicBezTo>
                <a:lnTo>
                  <a:pt x="8133205" y="0"/>
                </a:lnTo>
                <a:cubicBezTo>
                  <a:pt x="8158771" y="0"/>
                  <a:pt x="8183289" y="10156"/>
                  <a:pt x="8201367" y="28234"/>
                </a:cubicBezTo>
                <a:cubicBezTo>
                  <a:pt x="8219445" y="46312"/>
                  <a:pt x="8229600" y="70830"/>
                  <a:pt x="8229600" y="96396"/>
                </a:cubicBezTo>
                <a:lnTo>
                  <a:pt x="8229600" y="867551"/>
                </a:lnTo>
                <a:cubicBezTo>
                  <a:pt x="8229600" y="893117"/>
                  <a:pt x="8219444" y="917635"/>
                  <a:pt x="8201367" y="935713"/>
                </a:cubicBezTo>
                <a:cubicBezTo>
                  <a:pt x="8183289" y="953791"/>
                  <a:pt x="8158771" y="963946"/>
                  <a:pt x="8133205" y="963946"/>
                </a:cubicBezTo>
                <a:lnTo>
                  <a:pt x="96395" y="963946"/>
                </a:lnTo>
                <a:cubicBezTo>
                  <a:pt x="70829" y="963946"/>
                  <a:pt x="46311" y="953790"/>
                  <a:pt x="28233" y="935712"/>
                </a:cubicBezTo>
                <a:cubicBezTo>
                  <a:pt x="10155" y="917634"/>
                  <a:pt x="0" y="893116"/>
                  <a:pt x="0" y="867550"/>
                </a:cubicBezTo>
                <a:lnTo>
                  <a:pt x="0" y="96395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9673" tIns="119673" rIns="119673" bIns="119673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latin typeface="Calibri" pitchFamily="34" charset="0"/>
              </a:rPr>
              <a:t>Соблюдение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требований к условиям </a:t>
            </a:r>
            <a:r>
              <a:rPr lang="ru-RU" sz="2400" b="1" dirty="0">
                <a:latin typeface="Calibri" pitchFamily="34" charset="0"/>
              </a:rPr>
              <a:t>реализации Программы</a:t>
            </a:r>
          </a:p>
        </p:txBody>
      </p:sp>
      <p:grpSp>
        <p:nvGrpSpPr>
          <p:cNvPr id="10" name="Полилиния 9"/>
          <p:cNvGrpSpPr>
            <a:grpSpLocks/>
          </p:cNvGrpSpPr>
          <p:nvPr/>
        </p:nvGrpSpPr>
        <p:grpSpPr bwMode="auto">
          <a:xfrm>
            <a:off x="4164013" y="2749550"/>
            <a:ext cx="835025" cy="927100"/>
            <a:chOff x="2623" y="1732"/>
            <a:chExt cx="526" cy="584"/>
          </a:xfrm>
        </p:grpSpPr>
        <p:pic>
          <p:nvPicPr>
            <p:cNvPr id="133125" name="Полилиния 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1732"/>
              <a:ext cx="526" cy="5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26" name="Text Box 6"/>
            <p:cNvSpPr txBox="1">
              <a:spLocks noChangeArrowheads="1"/>
            </p:cNvSpPr>
            <p:nvPr/>
          </p:nvSpPr>
          <p:spPr bwMode="auto">
            <a:xfrm>
              <a:off x="2664" y="1752"/>
              <a:ext cx="443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6277" tIns="1" rIns="166278" bIns="249416" anchor="ctr"/>
            <a:lstStyle>
              <a:lvl1pPr defTabSz="106680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defTabSz="106680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defTabSz="10668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defTabSz="10668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defTabSz="10668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ru-RU" sz="24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457200" y="3632200"/>
            <a:ext cx="8229600" cy="1236663"/>
          </a:xfrm>
          <a:custGeom>
            <a:avLst/>
            <a:gdLst>
              <a:gd name="connsiteX0" fmla="*/ 0 w 8229600"/>
              <a:gd name="connsiteY0" fmla="*/ 123647 h 1236471"/>
              <a:gd name="connsiteX1" fmla="*/ 36215 w 8229600"/>
              <a:gd name="connsiteY1" fmla="*/ 36215 h 1236471"/>
              <a:gd name="connsiteX2" fmla="*/ 123647 w 8229600"/>
              <a:gd name="connsiteY2" fmla="*/ 0 h 1236471"/>
              <a:gd name="connsiteX3" fmla="*/ 8105953 w 8229600"/>
              <a:gd name="connsiteY3" fmla="*/ 0 h 1236471"/>
              <a:gd name="connsiteX4" fmla="*/ 8193385 w 8229600"/>
              <a:gd name="connsiteY4" fmla="*/ 36215 h 1236471"/>
              <a:gd name="connsiteX5" fmla="*/ 8229600 w 8229600"/>
              <a:gd name="connsiteY5" fmla="*/ 123647 h 1236471"/>
              <a:gd name="connsiteX6" fmla="*/ 8229600 w 8229600"/>
              <a:gd name="connsiteY6" fmla="*/ 1112824 h 1236471"/>
              <a:gd name="connsiteX7" fmla="*/ 8193385 w 8229600"/>
              <a:gd name="connsiteY7" fmla="*/ 1200256 h 1236471"/>
              <a:gd name="connsiteX8" fmla="*/ 8105953 w 8229600"/>
              <a:gd name="connsiteY8" fmla="*/ 1236471 h 1236471"/>
              <a:gd name="connsiteX9" fmla="*/ 123647 w 8229600"/>
              <a:gd name="connsiteY9" fmla="*/ 1236471 h 1236471"/>
              <a:gd name="connsiteX10" fmla="*/ 36215 w 8229600"/>
              <a:gd name="connsiteY10" fmla="*/ 1200256 h 1236471"/>
              <a:gd name="connsiteX11" fmla="*/ 0 w 8229600"/>
              <a:gd name="connsiteY11" fmla="*/ 1112824 h 1236471"/>
              <a:gd name="connsiteX12" fmla="*/ 0 w 8229600"/>
              <a:gd name="connsiteY12" fmla="*/ 123647 h 123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236471">
                <a:moveTo>
                  <a:pt x="0" y="123647"/>
                </a:moveTo>
                <a:cubicBezTo>
                  <a:pt x="0" y="90854"/>
                  <a:pt x="13027" y="59404"/>
                  <a:pt x="36215" y="36215"/>
                </a:cubicBezTo>
                <a:cubicBezTo>
                  <a:pt x="59403" y="13027"/>
                  <a:pt x="90853" y="0"/>
                  <a:pt x="123647" y="0"/>
                </a:cubicBezTo>
                <a:lnTo>
                  <a:pt x="8105953" y="0"/>
                </a:lnTo>
                <a:cubicBezTo>
                  <a:pt x="8138746" y="0"/>
                  <a:pt x="8170196" y="13027"/>
                  <a:pt x="8193385" y="36215"/>
                </a:cubicBezTo>
                <a:cubicBezTo>
                  <a:pt x="8216573" y="59403"/>
                  <a:pt x="8229600" y="90853"/>
                  <a:pt x="8229600" y="123647"/>
                </a:cubicBezTo>
                <a:lnTo>
                  <a:pt x="8229600" y="1112824"/>
                </a:lnTo>
                <a:cubicBezTo>
                  <a:pt x="8229600" y="1145617"/>
                  <a:pt x="8216573" y="1177067"/>
                  <a:pt x="8193385" y="1200256"/>
                </a:cubicBezTo>
                <a:cubicBezTo>
                  <a:pt x="8170197" y="1223444"/>
                  <a:pt x="8138747" y="1236471"/>
                  <a:pt x="8105953" y="1236471"/>
                </a:cubicBezTo>
                <a:lnTo>
                  <a:pt x="123647" y="1236471"/>
                </a:lnTo>
                <a:cubicBezTo>
                  <a:pt x="90854" y="1236471"/>
                  <a:pt x="59404" y="1223444"/>
                  <a:pt x="36215" y="1200256"/>
                </a:cubicBezTo>
                <a:cubicBezTo>
                  <a:pt x="13027" y="1177068"/>
                  <a:pt x="0" y="1145618"/>
                  <a:pt x="0" y="1112824"/>
                </a:cubicBezTo>
                <a:lnTo>
                  <a:pt x="0" y="123647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7655" tIns="127655" rIns="127655" bIns="127655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latin typeface="Calibri" pitchFamily="34" charset="0"/>
              </a:rPr>
              <a:t>Формирование у ребёнка к моменту завершения уровня ДО показателей, указанных в целевых ориентирах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(формирование предпосылок к учебной деятельности)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9250" y="5335588"/>
            <a:ext cx="5905500" cy="7572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ЦО Программы выступают основаниями преемственности ДО и НОО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BCA5E-CE0F-4839-BF4F-11327B0A4FD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34147" name="Содержимое 2"/>
          <p:cNvSpPr>
            <a:spLocks noGrp="1"/>
          </p:cNvSpPr>
          <p:nvPr>
            <p:ph idx="4294967295"/>
          </p:nvPr>
        </p:nvSpPr>
        <p:spPr>
          <a:xfrm>
            <a:off x="1187450" y="1628775"/>
            <a:ext cx="6769100" cy="3313113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3600" smtClean="0">
                <a:solidFill>
                  <a:srgbClr val="002060"/>
                </a:solidFill>
                <a:latin typeface="Arial" charset="0"/>
                <a:cs typeface="Arial" charset="0"/>
              </a:rPr>
              <a:t> Освоение основной образовательной программы </a:t>
            </a:r>
            <a:r>
              <a:rPr lang="ru-RU" sz="3600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не сопровождается </a:t>
            </a:r>
            <a:r>
              <a:rPr lang="ru-RU" sz="3600" smtClean="0">
                <a:solidFill>
                  <a:srgbClr val="002060"/>
                </a:solidFill>
                <a:latin typeface="Arial" charset="0"/>
                <a:cs typeface="Arial" charset="0"/>
              </a:rPr>
              <a:t>проведением промежуточных и итоговой аттестаций воспитанников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8950</TotalTime>
  <Words>4330</Words>
  <Application>Microsoft Office PowerPoint</Application>
  <PresentationFormat>Экран (4:3)</PresentationFormat>
  <Paragraphs>796</Paragraphs>
  <Slides>98</Slides>
  <Notes>53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99" baseType="lpstr">
      <vt:lpstr>Городская</vt:lpstr>
      <vt:lpstr>«ФГОС дошкольного образования. Особенности построения образовательного процесса в дошкольных образовательных организациях»</vt:lpstr>
      <vt:lpstr>Слайд 2</vt:lpstr>
      <vt:lpstr>ФЕДЕРАЛЬНЫЙ ЗАКОН «Об образовании в Российской Федерации»</vt:lpstr>
      <vt:lpstr>ФЕДЕРАЛЬНЫЙ ЗАКОН «Об образовании в Российской Федерации»</vt:lpstr>
      <vt:lpstr>ФЕДЕРАЛЬНЫЙ ЗАКОН «Об образовании в Российской Федерации»</vt:lpstr>
      <vt:lpstr>Слайд 6</vt:lpstr>
      <vt:lpstr>Приказ №1155</vt:lpstr>
      <vt:lpstr>Стандартизация системы дошкольного образования</vt:lpstr>
      <vt:lpstr>ФГОС ДО.   Структура документа</vt:lpstr>
      <vt:lpstr> ФЕДЕРАЛЬНЫЙ ГОСУДАРСТВЕННЫЙ ОБРАЗОВАТЕЛЬНЫЙ СТАНДАРТ ДОШКОЛЬНОГО ОБРАЗОВАНИЯ </vt:lpstr>
      <vt:lpstr>Образовательная деятельность по Программе осуществляется :</vt:lpstr>
      <vt:lpstr>Статья 15. Сетевая форма реализации образовательных программ</vt:lpstr>
      <vt:lpstr>Документы, лежащие в основе разработки Стандарта</vt:lpstr>
      <vt:lpstr>Основные принципы Стандарта</vt:lpstr>
      <vt:lpstr>Основные принципы ДО</vt:lpstr>
      <vt:lpstr>Цели Стандарта</vt:lpstr>
      <vt:lpstr>Задачи Стандарта</vt:lpstr>
      <vt:lpstr>Задачи Стандарта (продолжение)</vt:lpstr>
      <vt:lpstr>Требования Стандарта</vt:lpstr>
      <vt:lpstr>  </vt:lpstr>
      <vt:lpstr>Закон об образовании</vt:lpstr>
      <vt:lpstr>ФГОС ДО</vt:lpstr>
      <vt:lpstr>Основная образовательная программа дошкольного образования (ООП)</vt:lpstr>
      <vt:lpstr>ФГОС. Образовательные области </vt:lpstr>
      <vt:lpstr>ФГТ. Образовательные области </vt:lpstr>
      <vt:lpstr>Социально – коммуникативное развитие</vt:lpstr>
      <vt:lpstr>Познавательное развитие</vt:lpstr>
      <vt:lpstr>Речевое развитие</vt:lpstr>
      <vt:lpstr>Художественно - эстетическое развитие</vt:lpstr>
      <vt:lpstr>Физическое развитие</vt:lpstr>
      <vt:lpstr>Содержание образовательных областей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Части Программы</vt:lpstr>
      <vt:lpstr>Структура основной образовательной программы</vt:lpstr>
      <vt:lpstr>Структура основной образовательной программы</vt:lpstr>
      <vt:lpstr>Целевой раздел программы</vt:lpstr>
      <vt:lpstr>Целевой раздел программы</vt:lpstr>
      <vt:lpstr>Структура основной образовательной программы</vt:lpstr>
      <vt:lpstr>Часть ОП, формируемая участниками образовательных отношений</vt:lpstr>
      <vt:lpstr>Содержание коррекционной работы и/или инклюзивного образования</vt:lpstr>
      <vt:lpstr>Структура основной образовательной программы</vt:lpstr>
      <vt:lpstr>Оформление Программы</vt:lpstr>
      <vt:lpstr>Дополнительный раздел Программы</vt:lpstr>
      <vt:lpstr>Содержание краткой презентации</vt:lpstr>
      <vt:lpstr>  </vt:lpstr>
      <vt:lpstr>Слайд 54</vt:lpstr>
      <vt:lpstr>Слайд 55</vt:lpstr>
      <vt:lpstr>Психолого-педагогические условия реализации Программы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Оценка индивидуального развития детей</vt:lpstr>
      <vt:lpstr>Условия, необходимые для создания социальной ситуации развития детей (основные компетенции педагогических работников)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В ДОО должны быть созданы условия для:</vt:lpstr>
      <vt:lpstr>Условия для работы с детьми с ОВЗ</vt:lpstr>
      <vt:lpstr>Организация должна создавать возможности:</vt:lpstr>
      <vt:lpstr>Максимально допустимый объём образовательной нагрузки </vt:lpstr>
      <vt:lpstr>Слайд 70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быть:</vt:lpstr>
      <vt:lpstr>Слайд 75</vt:lpstr>
      <vt:lpstr>Реализация Программы обеспечивается кадрами:</vt:lpstr>
      <vt:lpstr>Документы, устанавливающие квалификационные характеристики педагогических и учебно-вспомогательных работников:</vt:lpstr>
      <vt:lpstr>Кадровый состав</vt:lpstr>
      <vt:lpstr>Кадровый состав при работе в группах для детей с ОВЗ</vt:lpstr>
      <vt:lpstr>Кадровый состав при организации инклюзивного образования</vt:lpstr>
      <vt:lpstr>Слайд 81</vt:lpstr>
      <vt:lpstr>Требования к материально-техническим условиям включают:</vt:lpstr>
      <vt:lpstr>Слайд 83</vt:lpstr>
      <vt:lpstr>Финансовые условия реализации Программы должны:</vt:lpstr>
      <vt:lpstr>Финансирование реализации ООП ДО </vt:lpstr>
      <vt:lpstr>Объём финансового обеспечения</vt:lpstr>
      <vt:lpstr>Расходы на средства обучения и воспитания:</vt:lpstr>
      <vt:lpstr>  </vt:lpstr>
      <vt:lpstr>Специфика дошкольного детства</vt:lpstr>
      <vt:lpstr>Специфика результатов освоения основной образовательной программы</vt:lpstr>
      <vt:lpstr>Целевые ориентиры дошкольного образования (ЦО)</vt:lpstr>
      <vt:lpstr>Целевые ориентиры НЕ МОГУТ служить основанием для:</vt:lpstr>
      <vt:lpstr>Целевые ориентиры поставлены для:</vt:lpstr>
      <vt:lpstr>Федеральный закон РФ  «Об образовании в Российской Федерации» Глава 7. Общее образование</vt:lpstr>
      <vt:lpstr>Уровни и направления общего образования</vt:lpstr>
      <vt:lpstr>Требования Стандарта</vt:lpstr>
      <vt:lpstr>Преемственность дошкольного и начального общего образования</vt:lpstr>
      <vt:lpstr>Слайд 98</vt:lpstr>
    </vt:vector>
  </TitlesOfParts>
  <Company>prosw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ДО</dc:title>
  <dc:creator>Пользователь Windows</dc:creator>
  <cp:lastModifiedBy>HP</cp:lastModifiedBy>
  <cp:revision>975</cp:revision>
  <dcterms:created xsi:type="dcterms:W3CDTF">2013-06-18T05:37:53Z</dcterms:created>
  <dcterms:modified xsi:type="dcterms:W3CDTF">2019-08-14T12:07:41Z</dcterms:modified>
</cp:coreProperties>
</file>