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4" r:id="rId18"/>
    <p:sldId id="273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9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E5803B3-C013-4250-83D7-006DB6CE1122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56D3C9D-D47D-4766-8A39-D942DD2240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5803B3-C013-4250-83D7-006DB6CE1122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6D3C9D-D47D-4766-8A39-D942DD224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5803B3-C013-4250-83D7-006DB6CE1122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6D3C9D-D47D-4766-8A39-D942DD224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5803B3-C013-4250-83D7-006DB6CE1122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6D3C9D-D47D-4766-8A39-D942DD224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E5803B3-C013-4250-83D7-006DB6CE1122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56D3C9D-D47D-4766-8A39-D942DD2240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5803B3-C013-4250-83D7-006DB6CE1122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56D3C9D-D47D-4766-8A39-D942DD2240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5803B3-C013-4250-83D7-006DB6CE1122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56D3C9D-D47D-4766-8A39-D942DD224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5803B3-C013-4250-83D7-006DB6CE1122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6D3C9D-D47D-4766-8A39-D942DD2240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5803B3-C013-4250-83D7-006DB6CE1122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6D3C9D-D47D-4766-8A39-D942DD224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E5803B3-C013-4250-83D7-006DB6CE1122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56D3C9D-D47D-4766-8A39-D942DD2240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E5803B3-C013-4250-83D7-006DB6CE1122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56D3C9D-D47D-4766-8A39-D942DD2240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E5803B3-C013-4250-83D7-006DB6CE1122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56D3C9D-D47D-4766-8A39-D942DD2240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520280"/>
          </a:xfrm>
        </p:spPr>
        <p:txBody>
          <a:bodyPr/>
          <a:lstStyle/>
          <a:p>
            <a:pPr algn="ctr"/>
            <a:r>
              <a:rPr lang="ru-RU" dirty="0" smtClean="0">
                <a:latin typeface="Monotype Corsiva" pitchFamily="66" charset="0"/>
              </a:rPr>
              <a:t>ПРОЕКТ 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«9 МАЯ – ДЕНЬ ПОБЕДЫ» </a:t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4725144"/>
            <a:ext cx="6560234" cy="1656184"/>
          </a:xfrm>
        </p:spPr>
        <p:txBody>
          <a:bodyPr/>
          <a:lstStyle/>
          <a:p>
            <a:pPr algn="r"/>
            <a:r>
              <a:rPr lang="ru-RU" dirty="0" smtClean="0">
                <a:latin typeface="Monotype Corsiva" pitchFamily="66" charset="0"/>
              </a:rPr>
              <a:t>Подготовили: </a:t>
            </a:r>
          </a:p>
          <a:p>
            <a:pPr algn="r"/>
            <a:r>
              <a:rPr lang="ru-RU" dirty="0" err="1" smtClean="0">
                <a:latin typeface="Monotype Corsiva" pitchFamily="66" charset="0"/>
              </a:rPr>
              <a:t>Цокова</a:t>
            </a:r>
            <a:r>
              <a:rPr lang="ru-RU" dirty="0" smtClean="0">
                <a:latin typeface="Monotype Corsiva" pitchFamily="66" charset="0"/>
              </a:rPr>
              <a:t> Лидия </a:t>
            </a:r>
            <a:r>
              <a:rPr lang="ru-RU" dirty="0" err="1" smtClean="0">
                <a:latin typeface="Monotype Corsiva" pitchFamily="66" charset="0"/>
              </a:rPr>
              <a:t>Керменовна</a:t>
            </a:r>
            <a:endParaRPr lang="ru-RU" dirty="0" smtClean="0">
              <a:latin typeface="Monotype Corsiva" pitchFamily="66" charset="0"/>
            </a:endParaRPr>
          </a:p>
          <a:p>
            <a:pPr algn="r"/>
            <a:r>
              <a:rPr lang="ru-RU" dirty="0" err="1" smtClean="0">
                <a:latin typeface="Monotype Corsiva" pitchFamily="66" charset="0"/>
              </a:rPr>
              <a:t>Батяева</a:t>
            </a:r>
            <a:r>
              <a:rPr lang="ru-RU" dirty="0" smtClean="0">
                <a:latin typeface="Monotype Corsiva" pitchFamily="66" charset="0"/>
              </a:rPr>
              <a:t> Зоя </a:t>
            </a:r>
            <a:r>
              <a:rPr lang="ru-RU" dirty="0" err="1" smtClean="0">
                <a:latin typeface="Monotype Corsiva" pitchFamily="66" charset="0"/>
              </a:rPr>
              <a:t>асланбековна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026" name="Picture 2" descr="C:\Users\Пользователь\Desktop\Проект ЗОЯ\m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780928"/>
            <a:ext cx="7272808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Фото для презентации к 9МАЯ ЗОЯ\IMG_06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39298" y="-81644"/>
            <a:ext cx="2650858" cy="3794366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Фото для презентации к 9МАЯ ЗОЯ\IMG_06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572000" y="476672"/>
            <a:ext cx="3816424" cy="2736304"/>
          </a:xfrm>
          <a:prstGeom prst="rect">
            <a:avLst/>
          </a:prstGeom>
          <a:noFill/>
        </p:spPr>
      </p:pic>
      <p:pic>
        <p:nvPicPr>
          <p:cNvPr id="3076" name="Picture 4" descr="C:\Users\Пользователь\Desktop\Фото для презентации к 9МАЯ ЗОЯ\IMG_07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39552" y="3501008"/>
            <a:ext cx="3726560" cy="2794920"/>
          </a:xfrm>
          <a:prstGeom prst="rect">
            <a:avLst/>
          </a:prstGeom>
          <a:noFill/>
        </p:spPr>
      </p:pic>
      <p:pic>
        <p:nvPicPr>
          <p:cNvPr id="3077" name="Picture 5" descr="C:\Users\Пользователь\Desktop\Фото для презентации к 9МАЯ ЗОЯ\IMG_06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4572000" y="3429000"/>
            <a:ext cx="4008445" cy="3006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Фото для презентации к 9МАЯ ЗОЯ\IMG_1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95536" y="764703"/>
            <a:ext cx="3960440" cy="2664296"/>
          </a:xfrm>
          <a:prstGeom prst="rect">
            <a:avLst/>
          </a:prstGeom>
          <a:noFill/>
        </p:spPr>
      </p:pic>
      <p:pic>
        <p:nvPicPr>
          <p:cNvPr id="4099" name="Picture 3" descr="C:\Users\Пользователь\Desktop\Фото для презентации к 9МАЯ ЗОЯ\IMG_1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328084" y="80628"/>
            <a:ext cx="2664296" cy="4032448"/>
          </a:xfrm>
          <a:prstGeom prst="rect">
            <a:avLst/>
          </a:prstGeom>
          <a:noFill/>
        </p:spPr>
      </p:pic>
      <p:pic>
        <p:nvPicPr>
          <p:cNvPr id="4100" name="Picture 4" descr="C:\Users\Пользователь\Desktop\Фото для презентации к 9МАЯ ЗОЯ\IMG_10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395536" y="3573016"/>
            <a:ext cx="4014591" cy="3010944"/>
          </a:xfrm>
          <a:prstGeom prst="rect">
            <a:avLst/>
          </a:prstGeom>
          <a:noFill/>
        </p:spPr>
      </p:pic>
      <p:pic>
        <p:nvPicPr>
          <p:cNvPr id="4101" name="Picture 5" descr="C:\Users\Пользователь\Desktop\Фото для презентации к 9МАЯ ЗОЯ\IMG_10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4644003" y="3573016"/>
            <a:ext cx="4032451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Фото для презентации к 9МАЯ ЗОЯ\IMG_22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55576" y="404664"/>
            <a:ext cx="3456384" cy="1944216"/>
          </a:xfrm>
          <a:prstGeom prst="rect">
            <a:avLst/>
          </a:prstGeom>
          <a:noFill/>
        </p:spPr>
      </p:pic>
      <p:pic>
        <p:nvPicPr>
          <p:cNvPr id="5123" name="Picture 3" descr="C:\Users\Пользователь\Desktop\Фото для презентации к 9МАЯ ЗОЯ\IMG_22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83565" y="2420888"/>
            <a:ext cx="3528394" cy="1728192"/>
          </a:xfrm>
          <a:prstGeom prst="rect">
            <a:avLst/>
          </a:prstGeom>
          <a:noFill/>
        </p:spPr>
      </p:pic>
      <p:pic>
        <p:nvPicPr>
          <p:cNvPr id="5124" name="Picture 4" descr="C:\Users\Пользователь\Desktop\Фото для презентации к 9МАЯ ЗОЯ\IMG_22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83568" y="4293096"/>
            <a:ext cx="3528392" cy="2196244"/>
          </a:xfrm>
          <a:prstGeom prst="rect">
            <a:avLst/>
          </a:prstGeom>
          <a:noFill/>
        </p:spPr>
      </p:pic>
      <p:pic>
        <p:nvPicPr>
          <p:cNvPr id="5125" name="Picture 5" descr="C:\Users\Пользователь\Desktop\Фото для презентации к 9МАЯ ЗОЯ\IMG_22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4788024" y="4365104"/>
            <a:ext cx="3836721" cy="2059954"/>
          </a:xfrm>
          <a:prstGeom prst="rect">
            <a:avLst/>
          </a:prstGeom>
          <a:noFill/>
        </p:spPr>
      </p:pic>
      <p:pic>
        <p:nvPicPr>
          <p:cNvPr id="5126" name="Picture 6" descr="C:\Users\Пользователь\Desktop\Фото для презентации к 9МАЯ ЗОЯ\IMG_22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4716014" y="2276872"/>
            <a:ext cx="3888431" cy="1930824"/>
          </a:xfrm>
          <a:prstGeom prst="rect">
            <a:avLst/>
          </a:prstGeom>
          <a:noFill/>
        </p:spPr>
      </p:pic>
      <p:pic>
        <p:nvPicPr>
          <p:cNvPr id="5127" name="Picture 7" descr="C:\Users\Пользователь\Desktop\Фото для презентации к 9МАЯ ЗОЯ\IMG_22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4716016" y="404664"/>
            <a:ext cx="3888432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959767"/>
          </a:xfrm>
        </p:spPr>
        <p:txBody>
          <a:bodyPr/>
          <a:lstStyle/>
          <a:p>
            <a:pPr algn="ctr"/>
            <a:r>
              <a:rPr lang="ru-RU" dirty="0" smtClean="0"/>
              <a:t>Познавательное развитие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819400"/>
            <a:ext cx="8442314" cy="1752600"/>
          </a:xfrm>
        </p:spPr>
        <p:txBody>
          <a:bodyPr>
            <a:normAutofit fontScale="25000" lnSpcReduction="20000"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pPr algn="l"/>
            <a:r>
              <a:rPr lang="ru-RU" sz="5600" b="1" i="1" dirty="0" smtClean="0"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•«Подбери картинку».</a:t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•«Воину солдату своё оружие».</a:t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•«Колесо истории».</a:t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•«Чья форма».</a:t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•«Что изменилось».</a:t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•"Военный транспорт».</a:t>
            </a:r>
          </a:p>
          <a:p>
            <a:pPr algn="l"/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56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5600" b="1" i="1" dirty="0" smtClean="0">
                <a:latin typeface="Times New Roman" pitchFamily="18" charset="0"/>
                <a:cs typeface="Times New Roman" pitchFamily="18" charset="0"/>
              </a:rPr>
              <a:t>Беседы с использованием  иллюстраций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«Поклонимся погибшим тем бойцам…»</a:t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«Солдат – победитель»</a:t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«Что такое героизм?»</a:t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«О городах героях»</a:t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«Москва – город герой» НОД</a:t>
            </a:r>
          </a:p>
          <a:p>
            <a:pPr algn="l"/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- рассматривание плакатов «Родина-мать зовет!» И.М.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Тоидзе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, «Письмо с фронта» А. Лактионова;</a:t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рассматривание иллюстраций, книг, фотографий о войне;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Речевое развитие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Е. </a:t>
            </a:r>
            <a:r>
              <a:rPr lang="ru-RU" dirty="0" err="1" smtClean="0"/>
              <a:t>Благина</a:t>
            </a:r>
            <a:r>
              <a:rPr lang="ru-RU" dirty="0" smtClean="0"/>
              <a:t> «Шинель»; </a:t>
            </a:r>
            <a:br>
              <a:rPr lang="ru-RU" dirty="0" smtClean="0"/>
            </a:br>
            <a:r>
              <a:rPr lang="ru-RU" dirty="0" smtClean="0"/>
              <a:t>•чтение глав из книги С. </a:t>
            </a:r>
            <a:r>
              <a:rPr lang="ru-RU" dirty="0" err="1" smtClean="0"/>
              <a:t>Баруздина</a:t>
            </a:r>
            <a:r>
              <a:rPr lang="ru-RU" dirty="0" smtClean="0"/>
              <a:t> «Шел по улице солдат»; </a:t>
            </a:r>
            <a:br>
              <a:rPr lang="ru-RU" dirty="0" smtClean="0"/>
            </a:br>
            <a:r>
              <a:rPr lang="ru-RU" dirty="0" smtClean="0"/>
              <a:t>•Н. </a:t>
            </a:r>
            <a:r>
              <a:rPr lang="ru-RU" dirty="0" err="1" smtClean="0"/>
              <a:t>Дилакторская</a:t>
            </a:r>
            <a:r>
              <a:rPr lang="ru-RU" dirty="0" smtClean="0"/>
              <a:t> «Почему маму прозвали Гришкой»;</a:t>
            </a:r>
            <a:br>
              <a:rPr lang="ru-RU" dirty="0" smtClean="0"/>
            </a:br>
            <a:r>
              <a:rPr lang="ru-RU" dirty="0" smtClean="0"/>
              <a:t>•А. Митяев «Землянка»; «Мешок овсянки»; «Почему армия родная?» </a:t>
            </a:r>
            <a:br>
              <a:rPr lang="ru-RU" dirty="0" smtClean="0"/>
            </a:br>
            <a:r>
              <a:rPr lang="ru-RU" dirty="0" smtClean="0"/>
              <a:t>•Л. Кассиль из книги «Твои защитники».</a:t>
            </a:r>
          </a:p>
          <a:p>
            <a:r>
              <a:rPr lang="ru-RU" dirty="0" smtClean="0"/>
              <a:t>- загадывание загадок на военную тематику;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Художественно – эстетическое развитие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i="1" dirty="0" smtClean="0"/>
              <a:t>Музыка</a:t>
            </a:r>
            <a:endParaRPr lang="ru-RU" dirty="0" smtClean="0"/>
          </a:p>
          <a:p>
            <a:r>
              <a:rPr lang="ru-RU" dirty="0" smtClean="0"/>
              <a:t> Прослушивание музыкальных произведений: «Священная война», «День победы»,  разучивание песен, танцевальных движений;</a:t>
            </a:r>
            <a:br>
              <a:rPr lang="ru-RU" dirty="0" smtClean="0"/>
            </a:br>
            <a:r>
              <a:rPr lang="ru-RU" dirty="0" smtClean="0"/>
              <a:t>- музыкальное занятие «Знакомство с песнями военных лет».</a:t>
            </a:r>
          </a:p>
          <a:p>
            <a:r>
              <a:rPr lang="ru-RU" b="1" i="1" dirty="0" smtClean="0"/>
              <a:t> </a:t>
            </a:r>
            <a:endParaRPr lang="ru-RU" dirty="0" smtClean="0"/>
          </a:p>
          <a:p>
            <a:r>
              <a:rPr lang="ru-RU" b="1" i="1" dirty="0" smtClean="0"/>
              <a:t>Изобразительная деятельность</a:t>
            </a:r>
            <a:endParaRPr lang="ru-RU" dirty="0" smtClean="0"/>
          </a:p>
          <a:p>
            <a:r>
              <a:rPr lang="ru-RU" dirty="0" smtClean="0"/>
              <a:t>- лепка на тему «Пограничник с собакой»;</a:t>
            </a:r>
            <a:br>
              <a:rPr lang="ru-RU" dirty="0" smtClean="0"/>
            </a:br>
            <a:r>
              <a:rPr lang="ru-RU" dirty="0" smtClean="0"/>
              <a:t>- аппликация на тему </a:t>
            </a:r>
          </a:p>
          <a:p>
            <a:r>
              <a:rPr lang="ru-RU" dirty="0" smtClean="0"/>
              <a:t>«Защитники Отечества»;</a:t>
            </a:r>
            <a:br>
              <a:rPr lang="ru-RU" dirty="0" smtClean="0"/>
            </a:br>
            <a:r>
              <a:rPr lang="ru-RU" dirty="0" smtClean="0"/>
              <a:t>- конструирование на тему «Военный корабль»;</a:t>
            </a:r>
          </a:p>
          <a:p>
            <a:r>
              <a:rPr lang="ru-RU" dirty="0" smtClean="0"/>
              <a:t> - изготовление праздничных открыток;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Оформление стенда «Слава тебе победитель солдат»</a:t>
            </a:r>
            <a:br>
              <a:rPr lang="ru-RU" dirty="0" smtClean="0"/>
            </a:br>
            <a:r>
              <a:rPr lang="ru-RU" dirty="0" smtClean="0"/>
              <a:t>Консультация для родителей на тему: «Знакомьте детей с героическим прошлым России»</a:t>
            </a:r>
            <a:br>
              <a:rPr lang="ru-RU" dirty="0" smtClean="0"/>
            </a:br>
            <a:r>
              <a:rPr lang="ru-RU" dirty="0" smtClean="0"/>
              <a:t>Оформление папки-передвижки «9 Мая».</a:t>
            </a:r>
          </a:p>
          <a:p>
            <a:r>
              <a:rPr lang="ru-RU" dirty="0" smtClean="0"/>
              <a:t>Привлечение родителей к проведению  конкурса (в группе) рисунков, тема: «День победы!»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Праздник 9 мая </a:t>
            </a:r>
            <a:endParaRPr lang="ru-RU" dirty="0"/>
          </a:p>
        </p:txBody>
      </p:sp>
      <p:pic>
        <p:nvPicPr>
          <p:cNvPr id="27651" name="Picture 3" descr="C:\Users\Пользователь\Desktop\IVOY83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3168352" cy="4327376"/>
          </a:xfrm>
          <a:prstGeom prst="rect">
            <a:avLst/>
          </a:prstGeom>
          <a:noFill/>
        </p:spPr>
      </p:pic>
      <p:pic>
        <p:nvPicPr>
          <p:cNvPr id="27652" name="Picture 4" descr="C:\Users\Пользователь\Desktop\IMG_16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36912"/>
            <a:ext cx="4824536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3"/>
            <a:ext cx="727280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i="1" dirty="0" smtClean="0">
                <a:latin typeface="Calibri" pitchFamily="34" charset="0"/>
                <a:cs typeface="Times New Roman" pitchFamily="18" charset="0"/>
              </a:rPr>
              <a:t>РЕЗУЛЬТАТ: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Сохранили  интерес к истории своей страны, к Великой Отечественной войне, осознанное проявление 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уважения к заслугам наших земляков  и подвигам воинов Великой Отечественной войны.</a:t>
            </a:r>
            <a:endParaRPr lang="ru-RU" sz="16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расширены и систематизированы знания о Великой Отечественной войне.</a:t>
            </a:r>
            <a:endParaRPr lang="ru-RU" sz="16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закреплены навыки продуктивной деятельности при изготовлении открыток, оформлении альбома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«9 МАЯ – ДЕНЬ ПОБЕДЫ!!!!».</a:t>
            </a:r>
            <a:endParaRPr lang="ru-RU" sz="16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сформировано уважительное отношение к участникам войны, труженикам тыла; бережное отношение к семейным фотографиям.</a:t>
            </a:r>
            <a:endParaRPr lang="ru-RU" sz="16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Заключение: 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ходе проведенных всех мероприятий, посвященных дню Победы, дети научились ориентироваться в истории нашей страны, у детей сформировались такие понятия, как ветераны, оборона, захватчики, фашисты, фашистская Германия; сформировалось чувство гордости за свой народ и его боевые заслуги; уважение к защитникам Отечества, ветеранам Великой Отечественной войны.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осознание родителями важности патриотического воспитания дошкольни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ков.</a:t>
            </a: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0"/>
            <a:ext cx="8229600" cy="5496271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9900592" y="548680"/>
            <a:ext cx="1872208" cy="2270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Пользователь\Desktop\Проект ЗОЯ\m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784976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19256" cy="57606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2700" b="1" i="1" dirty="0" smtClean="0">
                <a:solidFill>
                  <a:srgbClr val="FF0000"/>
                </a:solidFill>
                <a:latin typeface="Monotype Corsiva" pitchFamily="66" charset="0"/>
              </a:rPr>
              <a:t>Вид проекта </a:t>
            </a:r>
            <a:r>
              <a:rPr lang="ru-RU" sz="2700" dirty="0" smtClean="0">
                <a:solidFill>
                  <a:srgbClr val="FF0000"/>
                </a:solidFill>
                <a:latin typeface="Monotype Corsiva" pitchFamily="66" charset="0"/>
              </a:rPr>
              <a:t>: </a:t>
            </a:r>
            <a:r>
              <a:rPr lang="ru-RU" sz="2700" dirty="0">
                <a:solidFill>
                  <a:srgbClr val="FF0000"/>
                </a:solidFill>
                <a:latin typeface="Monotype Corsiva" pitchFamily="66" charset="0"/>
              </a:rPr>
              <a:t>исследовательский, личностно-ориентированный.</a:t>
            </a:r>
            <a:br>
              <a:rPr lang="ru-RU" sz="2700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700" dirty="0">
                <a:latin typeface="Monotype Corsiva" pitchFamily="66" charset="0"/>
              </a:rPr>
              <a:t> </a:t>
            </a:r>
            <a:br>
              <a:rPr lang="ru-RU" sz="2700" dirty="0">
                <a:latin typeface="Monotype Corsiva" pitchFamily="66" charset="0"/>
              </a:rPr>
            </a:br>
            <a:endParaRPr lang="ru-RU" sz="27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4536504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6700" b="1" i="1" dirty="0">
                <a:solidFill>
                  <a:srgbClr val="FF0000"/>
                </a:solidFill>
                <a:latin typeface="Monotype Corsiva" pitchFamily="66" charset="0"/>
              </a:rPr>
              <a:t>Актуальность проекта</a:t>
            </a:r>
            <a:endParaRPr lang="ru-RU" sz="67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>
                <a:solidFill>
                  <a:schemeClr val="tx2"/>
                </a:solidFill>
              </a:rPr>
              <a:t>Июнь</a:t>
            </a:r>
            <a:r>
              <a:rPr lang="ru-RU" dirty="0">
                <a:solidFill>
                  <a:schemeClr val="tx2"/>
                </a:solidFill>
              </a:rPr>
              <a:t>.  Россия. Воскресенье.</a:t>
            </a:r>
          </a:p>
          <a:p>
            <a:pPr algn="r">
              <a:buNone/>
            </a:pPr>
            <a:r>
              <a:rPr lang="ru-RU" dirty="0">
                <a:solidFill>
                  <a:schemeClr val="tx2"/>
                </a:solidFill>
              </a:rPr>
              <a:t>Рассвет в объятиях тишины.</a:t>
            </a:r>
          </a:p>
          <a:p>
            <a:pPr algn="r">
              <a:buNone/>
            </a:pPr>
            <a:r>
              <a:rPr lang="ru-RU" dirty="0">
                <a:solidFill>
                  <a:schemeClr val="tx2"/>
                </a:solidFill>
              </a:rPr>
              <a:t>Осталось хрупкое мгновение</a:t>
            </a:r>
          </a:p>
          <a:p>
            <a:pPr algn="r">
              <a:buNone/>
            </a:pPr>
            <a:r>
              <a:rPr lang="ru-RU" dirty="0">
                <a:solidFill>
                  <a:schemeClr val="tx2"/>
                </a:solidFill>
              </a:rPr>
              <a:t>До первых выстрелов войны.</a:t>
            </a:r>
          </a:p>
          <a:p>
            <a:pPr algn="r">
              <a:buNone/>
            </a:pPr>
            <a:r>
              <a:rPr lang="ru-RU" dirty="0">
                <a:solidFill>
                  <a:schemeClr val="tx2"/>
                </a:solidFill>
              </a:rPr>
              <a:t>Д.Попов</a:t>
            </a:r>
          </a:p>
          <a:p>
            <a:pPr>
              <a:buNone/>
            </a:pPr>
            <a:r>
              <a:rPr lang="ru-RU" sz="35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5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5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Невозможно переоценить насколько важны для ребенка слова «Родина», семья», «отчий дом», «родной край», «граждане», живущие на ее территории и, конечно, исторические события , происходившие в прошлом – все это ребенок познает благодаря той  </a:t>
            </a:r>
            <a:r>
              <a:rPr lang="ru-RU" sz="35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35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образовательной работе, которая проводится в образовательном учреждении и в семье. Неотъемлемой частью такой работы является формирование нравственного облика ребенка, его любви к малой Родине, преданности Отечеству.    </a:t>
            </a:r>
          </a:p>
          <a:p>
            <a:pPr>
              <a:buNone/>
            </a:pPr>
            <a:r>
              <a:rPr lang="ru-RU" sz="35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Патриотизм </a:t>
            </a:r>
            <a:r>
              <a:rPr lang="ru-RU" sz="35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сложное и высокое человеческое чувство, оно так многогранно по своему содержанию, что неопределимо несколькими словами. Это и любовь к родным и близким людям, и к малой Родине, и гордость за свой народ. Поэтому патриотическое воспитание неотъемлемо связано с ознакомлением окружающего нас мира.</a:t>
            </a:r>
          </a:p>
          <a:p>
            <a:pPr>
              <a:buNone/>
            </a:pPr>
            <a:r>
              <a:rPr lang="ru-RU" sz="35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35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440160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i="1" dirty="0" smtClean="0">
                <a:latin typeface="Monotype Corsiva" pitchFamily="66" charset="0"/>
              </a:rPr>
              <a:t/>
            </a:r>
            <a:br>
              <a:rPr lang="ru-RU" sz="2200" b="1" i="1" dirty="0" smtClean="0">
                <a:latin typeface="Monotype Corsiva" pitchFamily="66" charset="0"/>
              </a:rPr>
            </a:br>
            <a:r>
              <a:rPr lang="ru-RU" sz="2200" b="1" i="1" dirty="0">
                <a:latin typeface="Monotype Corsiva" pitchFamily="66" charset="0"/>
              </a:rPr>
              <a:t/>
            </a:r>
            <a:br>
              <a:rPr lang="ru-RU" sz="2200" b="1" i="1" dirty="0">
                <a:latin typeface="Monotype Corsiva" pitchFamily="66" charset="0"/>
              </a:rPr>
            </a:br>
            <a:r>
              <a:rPr lang="ru-RU" sz="2200" b="1" i="1" dirty="0" smtClean="0">
                <a:latin typeface="Monotype Corsiva" pitchFamily="66" charset="0"/>
              </a:rPr>
              <a:t/>
            </a:r>
            <a:br>
              <a:rPr lang="ru-RU" sz="2200" b="1" i="1" dirty="0" smtClean="0">
                <a:latin typeface="Monotype Corsiva" pitchFamily="66" charset="0"/>
              </a:rPr>
            </a:br>
            <a:r>
              <a:rPr lang="ru-RU" sz="2200" b="1" i="1" dirty="0">
                <a:latin typeface="Monotype Corsiva" pitchFamily="66" charset="0"/>
              </a:rPr>
              <a:t/>
            </a:r>
            <a:br>
              <a:rPr lang="ru-RU" sz="2200" b="1" i="1" dirty="0">
                <a:latin typeface="Monotype Corsiva" pitchFamily="66" charset="0"/>
              </a:rPr>
            </a:br>
            <a:r>
              <a:rPr lang="ru-RU" sz="2200" b="1" i="1" dirty="0" smtClean="0">
                <a:latin typeface="Monotype Corsiva" pitchFamily="66" charset="0"/>
              </a:rPr>
              <a:t/>
            </a:r>
            <a:br>
              <a:rPr lang="ru-RU" sz="2200" b="1" i="1" dirty="0" smtClean="0">
                <a:latin typeface="Monotype Corsiva" pitchFamily="66" charset="0"/>
              </a:rPr>
            </a:br>
            <a:r>
              <a:rPr lang="ru-RU" sz="2200" b="1" i="1" dirty="0" smtClean="0">
                <a:latin typeface="Monotype Corsiva" pitchFamily="66" charset="0"/>
              </a:rPr>
              <a:t/>
            </a:r>
            <a:br>
              <a:rPr lang="ru-RU" sz="2200" b="1" i="1" dirty="0" smtClean="0">
                <a:latin typeface="Monotype Corsiva" pitchFamily="66" charset="0"/>
              </a:rPr>
            </a:br>
            <a:r>
              <a:rPr lang="ru-RU" sz="2200" b="1" i="1" dirty="0" smtClean="0">
                <a:latin typeface="Monotype Corsiva" pitchFamily="66" charset="0"/>
              </a:rPr>
              <a:t/>
            </a:r>
            <a:br>
              <a:rPr lang="ru-RU" sz="2200" b="1" i="1" dirty="0" smtClean="0">
                <a:latin typeface="Monotype Corsiva" pitchFamily="66" charset="0"/>
              </a:rPr>
            </a:br>
            <a:r>
              <a:rPr lang="ru-RU" sz="2200" b="1" i="1" dirty="0" smtClean="0">
                <a:latin typeface="Monotype Corsiva" pitchFamily="66" charset="0"/>
              </a:rPr>
              <a:t/>
            </a:r>
            <a:br>
              <a:rPr lang="ru-RU" sz="2200" b="1" i="1" dirty="0" smtClean="0">
                <a:latin typeface="Monotype Corsiva" pitchFamily="66" charset="0"/>
              </a:rPr>
            </a:br>
            <a:r>
              <a:rPr lang="ru-RU" sz="2200" b="1" i="1" dirty="0" smtClean="0">
                <a:latin typeface="Monotype Corsiva" pitchFamily="66" charset="0"/>
              </a:rPr>
              <a:t/>
            </a:r>
            <a:br>
              <a:rPr lang="ru-RU" sz="2200" b="1" i="1" dirty="0" smtClean="0">
                <a:latin typeface="Monotype Corsiva" pitchFamily="66" charset="0"/>
              </a:rPr>
            </a:br>
            <a:r>
              <a:rPr lang="ru-RU" sz="2200" b="1" i="1" dirty="0" smtClean="0">
                <a:latin typeface="Monotype Corsiva" pitchFamily="66" charset="0"/>
              </a:rPr>
              <a:t/>
            </a:r>
            <a:br>
              <a:rPr lang="ru-RU" sz="2200" b="1" i="1" dirty="0" smtClean="0">
                <a:latin typeface="Monotype Corsiva" pitchFamily="66" charset="0"/>
              </a:rPr>
            </a:br>
            <a:r>
              <a:rPr lang="ru-RU" sz="2200" b="1" i="1" dirty="0" smtClean="0">
                <a:latin typeface="Monotype Corsiva" pitchFamily="66" charset="0"/>
              </a:rPr>
              <a:t/>
            </a:r>
            <a:br>
              <a:rPr lang="ru-RU" sz="2200" b="1" i="1" dirty="0" smtClean="0">
                <a:latin typeface="Monotype Corsiva" pitchFamily="66" charset="0"/>
              </a:rPr>
            </a:br>
            <a:r>
              <a:rPr lang="ru-RU" sz="2200" b="1" i="1" dirty="0" smtClean="0">
                <a:latin typeface="Monotype Corsiva" pitchFamily="66" charset="0"/>
              </a:rPr>
              <a:t/>
            </a:r>
            <a:br>
              <a:rPr lang="ru-RU" sz="2200" b="1" i="1" dirty="0" smtClean="0">
                <a:latin typeface="Monotype Corsiva" pitchFamily="66" charset="0"/>
              </a:rPr>
            </a:br>
            <a:r>
              <a:rPr lang="ru-RU" sz="2200" b="1" i="1" dirty="0" smtClean="0">
                <a:latin typeface="Monotype Corsiva" pitchFamily="66" charset="0"/>
              </a:rPr>
              <a:t/>
            </a:r>
            <a:br>
              <a:rPr lang="ru-RU" sz="2200" b="1" i="1" dirty="0" smtClean="0">
                <a:latin typeface="Monotype Corsiva" pitchFamily="66" charset="0"/>
              </a:rPr>
            </a:br>
            <a:r>
              <a:rPr lang="ru-RU" sz="2200" b="1" i="1" dirty="0" smtClean="0">
                <a:latin typeface="Monotype Corsiva" pitchFamily="66" charset="0"/>
              </a:rPr>
              <a:t/>
            </a:r>
            <a:br>
              <a:rPr lang="ru-RU" sz="2200" b="1" i="1" dirty="0" smtClean="0">
                <a:latin typeface="Monotype Corsiva" pitchFamily="66" charset="0"/>
              </a:rPr>
            </a:br>
            <a:r>
              <a:rPr lang="ru-RU" sz="2200" b="1" i="1" dirty="0" smtClean="0">
                <a:latin typeface="Monotype Corsiva" pitchFamily="66" charset="0"/>
              </a:rPr>
              <a:t/>
            </a:r>
            <a:br>
              <a:rPr lang="ru-RU" sz="2200" b="1" i="1" dirty="0" smtClean="0">
                <a:latin typeface="Monotype Corsiva" pitchFamily="66" charset="0"/>
              </a:rPr>
            </a:br>
            <a:r>
              <a:rPr lang="ru-RU" sz="2200" b="1" i="1" dirty="0" smtClean="0">
                <a:latin typeface="Monotype Corsiva" pitchFamily="66" charset="0"/>
              </a:rPr>
              <a:t/>
            </a:r>
            <a:br>
              <a:rPr lang="ru-RU" sz="2200" b="1" i="1" dirty="0" smtClean="0">
                <a:latin typeface="Monotype Corsiva" pitchFamily="66" charset="0"/>
              </a:rPr>
            </a:br>
            <a:r>
              <a:rPr lang="ru-RU" sz="2200" b="1" i="1" dirty="0" smtClean="0">
                <a:latin typeface="Monotype Corsiva" pitchFamily="66" charset="0"/>
              </a:rPr>
              <a:t/>
            </a:r>
            <a:br>
              <a:rPr lang="ru-RU" sz="2200" b="1" i="1" dirty="0" smtClean="0">
                <a:latin typeface="Monotype Corsiva" pitchFamily="66" charset="0"/>
              </a:rPr>
            </a:br>
            <a:r>
              <a:rPr lang="ru-RU" sz="2200" b="1" i="1" dirty="0" smtClean="0">
                <a:latin typeface="Monotype Corsiva" pitchFamily="66" charset="0"/>
              </a:rPr>
              <a:t/>
            </a:r>
            <a:br>
              <a:rPr lang="ru-RU" sz="2200" b="1" i="1" dirty="0" smtClean="0">
                <a:latin typeface="Monotype Corsiva" pitchFamily="66" charset="0"/>
              </a:rPr>
            </a:br>
            <a:r>
              <a:rPr lang="ru-RU" sz="2200" b="1" i="1" dirty="0" smtClean="0">
                <a:latin typeface="Monotype Corsiva" pitchFamily="66" charset="0"/>
              </a:rPr>
              <a:t/>
            </a:r>
            <a:br>
              <a:rPr lang="ru-RU" sz="2200" b="1" i="1" dirty="0" smtClean="0">
                <a:latin typeface="Monotype Corsiva" pitchFamily="66" charset="0"/>
              </a:rPr>
            </a:br>
            <a:r>
              <a:rPr lang="ru-RU" sz="2200" b="1" i="1" dirty="0" smtClean="0">
                <a:latin typeface="Monotype Corsiva" pitchFamily="66" charset="0"/>
              </a:rPr>
              <a:t/>
            </a:r>
            <a:br>
              <a:rPr lang="ru-RU" sz="2200" b="1" i="1" dirty="0" smtClean="0">
                <a:latin typeface="Monotype Corsiva" pitchFamily="66" charset="0"/>
              </a:rPr>
            </a:br>
            <a:r>
              <a:rPr lang="ru-RU" sz="2200" b="1" i="1" dirty="0" smtClean="0">
                <a:latin typeface="Monotype Corsiva" pitchFamily="66" charset="0"/>
              </a:rPr>
              <a:t/>
            </a:r>
            <a:br>
              <a:rPr lang="ru-RU" sz="2200" b="1" i="1" dirty="0" smtClean="0">
                <a:latin typeface="Monotype Corsiva" pitchFamily="66" charset="0"/>
              </a:rPr>
            </a:br>
            <a:r>
              <a:rPr lang="ru-RU" sz="2200" b="1" i="1" dirty="0" smtClean="0">
                <a:latin typeface="Monotype Corsiva" pitchFamily="66" charset="0"/>
              </a:rPr>
              <a:t/>
            </a:r>
            <a:br>
              <a:rPr lang="ru-RU" sz="2200" b="1" i="1" dirty="0" smtClean="0">
                <a:latin typeface="Monotype Corsiva" pitchFamily="66" charset="0"/>
              </a:rPr>
            </a:br>
            <a:r>
              <a:rPr lang="ru-RU" sz="2200" b="1" i="1" dirty="0" smtClean="0">
                <a:latin typeface="Monotype Corsiva" pitchFamily="66" charset="0"/>
              </a:rPr>
              <a:t/>
            </a:r>
            <a:br>
              <a:rPr lang="ru-RU" sz="2200" b="1" i="1" dirty="0" smtClean="0">
                <a:latin typeface="Monotype Corsiva" pitchFamily="66" charset="0"/>
              </a:rPr>
            </a:br>
            <a:r>
              <a:rPr lang="ru-RU" sz="2200" b="1" i="1" dirty="0" smtClean="0">
                <a:latin typeface="Monotype Corsiva" pitchFamily="66" charset="0"/>
              </a:rPr>
              <a:t/>
            </a:r>
            <a:br>
              <a:rPr lang="ru-RU" sz="2200" b="1" i="1" dirty="0" smtClean="0">
                <a:latin typeface="Monotype Corsiva" pitchFamily="66" charset="0"/>
              </a:rPr>
            </a:br>
            <a:r>
              <a:rPr lang="ru-RU" sz="2200" b="1" i="1" dirty="0" smtClean="0">
                <a:latin typeface="Monotype Corsiva" pitchFamily="66" charset="0"/>
              </a:rPr>
              <a:t/>
            </a:r>
            <a:br>
              <a:rPr lang="ru-RU" sz="2200" b="1" i="1" dirty="0" smtClean="0">
                <a:latin typeface="Monotype Corsiva" pitchFamily="66" charset="0"/>
              </a:rPr>
            </a:br>
            <a:r>
              <a:rPr lang="ru-RU" sz="2200" b="1" i="1" dirty="0" smtClean="0">
                <a:latin typeface="Monotype Corsiva" pitchFamily="66" charset="0"/>
              </a:rPr>
              <a:t/>
            </a:r>
            <a:br>
              <a:rPr lang="ru-RU" sz="2200" b="1" i="1" dirty="0" smtClean="0">
                <a:latin typeface="Monotype Corsiva" pitchFamily="66" charset="0"/>
              </a:rPr>
            </a:br>
            <a:r>
              <a:rPr lang="ru-RU" sz="2200" b="1" i="1" dirty="0" smtClean="0">
                <a:latin typeface="Monotype Corsiva" pitchFamily="66" charset="0"/>
              </a:rPr>
              <a:t/>
            </a:r>
            <a:br>
              <a:rPr lang="ru-RU" sz="2200" b="1" i="1" dirty="0" smtClean="0">
                <a:latin typeface="Monotype Corsiva" pitchFamily="66" charset="0"/>
              </a:rPr>
            </a:br>
            <a:r>
              <a:rPr lang="ru-RU" sz="2200" b="1" i="1" dirty="0" smtClean="0">
                <a:latin typeface="Monotype Corsiva" pitchFamily="66" charset="0"/>
              </a:rPr>
              <a:t/>
            </a:r>
            <a:br>
              <a:rPr lang="ru-RU" sz="2200" b="1" i="1" dirty="0" smtClean="0">
                <a:latin typeface="Monotype Corsiva" pitchFamily="66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Monotype Corsiva" pitchFamily="66" charset="0"/>
              </a:rPr>
              <a:t>Цель </a:t>
            </a:r>
            <a:r>
              <a:rPr lang="ru-RU" sz="2200" b="1" i="1" dirty="0">
                <a:solidFill>
                  <a:srgbClr val="FF0000"/>
                </a:solidFill>
                <a:latin typeface="Monotype Corsiva" pitchFamily="66" charset="0"/>
              </a:rPr>
              <a:t>проекта</a:t>
            </a:r>
            <a:r>
              <a:rPr lang="ru-RU" sz="2200" dirty="0">
                <a:latin typeface="Monotype Corsiva" pitchFamily="66" charset="0"/>
              </a:rPr>
              <a:t/>
            </a:r>
            <a:br>
              <a:rPr lang="ru-RU" sz="2200" dirty="0">
                <a:latin typeface="Monotype Corsiva" pitchFamily="66" charset="0"/>
              </a:rPr>
            </a:b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Воспитание патриотизма у старших дошкольников, чувства гордости за 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подвиг  наших земляков и всего советского  народа 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Великой Отечественной войне.</a:t>
            </a:r>
            <a:r>
              <a:rPr lang="ru-RU" sz="2200" dirty="0">
                <a:solidFill>
                  <a:schemeClr val="tx2"/>
                </a:solidFill>
              </a:rPr>
              <a:t/>
            </a:r>
            <a:br>
              <a:rPr lang="ru-RU" sz="2200" dirty="0">
                <a:solidFill>
                  <a:schemeClr val="tx2"/>
                </a:solidFill>
              </a:rPr>
            </a:br>
            <a:r>
              <a:rPr lang="ru-RU" sz="2200" dirty="0">
                <a:solidFill>
                  <a:schemeClr val="tx2"/>
                </a:solidFill>
              </a:rPr>
              <a:t> 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Формировать гражданскую позицию, чувство любви к Родине и осуществлять работу по патриотическому воспитанию дошкольников.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Расширять и систематизировать знания детей о Великой отечественной войне.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Сохранять трепетное отношение к празднику Победы, уважение к заслугам и подвигам наших  осетинских воинов  соотечественников в Великой Отечественной войне.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Дать представление о значении победы нашего народа в Великой Отечественной войне; познакомить с историческими фактами военных лет;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Обогащать и развивать словарный запас детей, познакомить с произведениями художественной литературы и музыки военных лет; — проводить работу с родителями, привлекая их к патриотическому воспитанию в семье;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Воспитывать в детях бережное отношение к семейным фотографиям и наградам, уважительное отношение к старшему поколению.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Этапы реализации проекта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4055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1этап </a:t>
            </a:r>
          </a:p>
          <a:p>
            <a:r>
              <a:rPr lang="ru-RU" sz="7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Выявление первоначальных знаний детей о войне, о празднике победы.</a:t>
            </a:r>
          </a:p>
          <a:p>
            <a:r>
              <a:rPr lang="ru-RU" sz="7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2.Информация для  родителей о предстоящем проекте.</a:t>
            </a:r>
          </a:p>
          <a:p>
            <a:r>
              <a:rPr lang="ru-RU" sz="7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3.Подбор литературы, презентаций, фотографий, плакатов. </a:t>
            </a:r>
          </a:p>
          <a:p>
            <a:r>
              <a:rPr lang="ru-RU" sz="7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2этап </a:t>
            </a:r>
          </a:p>
          <a:p>
            <a:r>
              <a:rPr lang="ru-RU" sz="7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1.Проведение НОД, бесед о ВОВ.</a:t>
            </a:r>
          </a:p>
          <a:p>
            <a:r>
              <a:rPr lang="ru-RU" sz="7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2.Привлечение родителей к участию в проекте.</a:t>
            </a:r>
          </a:p>
          <a:p>
            <a:r>
              <a:rPr lang="ru-RU" sz="7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3.Организация сюжетно - ролевых, дидактических и подвижных игр.</a:t>
            </a:r>
          </a:p>
          <a:p>
            <a:r>
              <a:rPr lang="ru-RU" sz="7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3этап </a:t>
            </a:r>
          </a:p>
          <a:p>
            <a:r>
              <a:rPr lang="ru-RU" sz="7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Организация конкурса к  выставке работ ко Дню Победы (совместная работа детей и родителей).</a:t>
            </a:r>
          </a:p>
          <a:p>
            <a:r>
              <a:rPr lang="ru-RU" sz="7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Создание мини -  музея  </a:t>
            </a:r>
            <a:r>
              <a:rPr lang="ru-RU" sz="7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Боевая техника », « Обмундирование воинов ВОВ», </a:t>
            </a:r>
            <a:r>
              <a:rPr lang="ru-RU" sz="7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возложение цветов к памятным местам.</a:t>
            </a:r>
          </a:p>
          <a:p>
            <a:r>
              <a:rPr lang="ru-RU" sz="7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Литературно-музыкальный досуг «9 </a:t>
            </a:r>
            <a:r>
              <a:rPr lang="ru-RU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Мая- День Победы».</a:t>
            </a:r>
            <a:endParaRPr lang="ru-RU" sz="7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7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sz="7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дети старшей  группы;</a:t>
            </a:r>
          </a:p>
          <a:p>
            <a:pPr lvl="0"/>
            <a:r>
              <a:rPr lang="ru-RU" sz="7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педагоги;</a:t>
            </a:r>
          </a:p>
          <a:p>
            <a:pPr lvl="0"/>
            <a:r>
              <a:rPr lang="ru-RU" sz="7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родители воспитанников;</a:t>
            </a:r>
          </a:p>
          <a:p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реализации проекта: с 15 апреля  по 8 мая 2019г.</a:t>
            </a:r>
            <a:r>
              <a:rPr lang="ru-RU" sz="2700" dirty="0">
                <a:solidFill>
                  <a:srgbClr val="FF0000"/>
                </a:solidFill>
              </a:rPr>
              <a:t/>
            </a:r>
            <a:br>
              <a:rPr lang="ru-RU" sz="2700" dirty="0">
                <a:solidFill>
                  <a:srgbClr val="FF0000"/>
                </a:solidFill>
              </a:rPr>
            </a:br>
            <a:endParaRPr lang="ru-RU" sz="27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сохранение интереса к истории своей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страны ,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 Великой Отечественной войне, осознанное проявление уважения к заслугам наших земляков  и подвигам воинов Великой Отечественной войны.</a:t>
            </a:r>
          </a:p>
          <a:p>
            <a:pPr lvl="0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осознание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родителями важности патриотического воспитания дошкольников.</a:t>
            </a:r>
          </a:p>
          <a:p>
            <a:pPr lvl="0"/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расширены и систематизированы знания о Великой Отечественной войне.</a:t>
            </a:r>
          </a:p>
          <a:p>
            <a:pPr lvl="0"/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закреплены навыки продуктивной деятельности при изготовлении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поздравительных открыток  ветеранам,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оформлении альбома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лепбука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 9 МАЯ – ДЕНЬ ПОБЕДЫ!!!!».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сформировано уважительное отношение к участникам войны, труженикам тыла; бережное отношение к семейным фотографиям.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проекта: Познавательное развитие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C:\Users\Пользователь\Desktop\фото 9ма\IMG_1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95534" y="1772816"/>
            <a:ext cx="4464497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8" descr="C:\Users\Пользователь\Desktop\фото 9ма\IMG_1024.JPG"/>
          <p:cNvPicPr>
            <a:picLocks noChangeAspect="1" noChangeArrowheads="1"/>
          </p:cNvPicPr>
          <p:nvPr/>
        </p:nvPicPr>
        <p:blipFill>
          <a:blip r:embed="rId3" cstate="print"/>
          <a:srcRect r="-2084"/>
          <a:stretch>
            <a:fillRect/>
          </a:stretch>
        </p:blipFill>
        <p:spPr bwMode="auto">
          <a:xfrm rot="10800000">
            <a:off x="4860032" y="1772816"/>
            <a:ext cx="3888432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Художественно- эстетическое развитие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Пользователь\Desktop\фото 9ма\20190409_1115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933056"/>
            <a:ext cx="388843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Пользователь\Desktop\ордена и медали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556792"/>
            <a:ext cx="439248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Пользователь\Desktop\Москва город геро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556792"/>
            <a:ext cx="388843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Пользователь\Desktop\фото 9ма\IMG_14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4572000" y="3980986"/>
            <a:ext cx="4101785" cy="2538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Социально – коммуникативное развитие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373616" cy="4997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Сюжетно-ролевая </a:t>
            </a:r>
            <a:r>
              <a:rPr lang="ru-RU" sz="3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Подвижные игры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Дидактическая </a:t>
            </a:r>
            <a:r>
              <a:rPr lang="ru-RU" sz="3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endParaRPr lang="ru-RU" sz="3600" b="1" dirty="0" smtClean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1259632" y="1700808"/>
            <a:ext cx="1080120" cy="108012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1259632" y="2852936"/>
            <a:ext cx="1080120" cy="11521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1187624" y="4077072"/>
            <a:ext cx="1080120" cy="108012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фото 9ма\IMG_13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95536" y="548680"/>
            <a:ext cx="3888432" cy="2664296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фото 9ма\IMG_13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572000" y="548680"/>
            <a:ext cx="3726560" cy="2578896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фото 9ма\IMG_E13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73016"/>
            <a:ext cx="3744416" cy="2594212"/>
          </a:xfrm>
          <a:prstGeom prst="rect">
            <a:avLst/>
          </a:prstGeom>
          <a:noFill/>
        </p:spPr>
      </p:pic>
      <p:pic>
        <p:nvPicPr>
          <p:cNvPr id="2053" name="Picture 5" descr="C:\Users\Пользователь\Desktop\Фото для презентации к 9МАЯ ЗОЯ\IMG_06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323528" y="3573016"/>
            <a:ext cx="3960440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414</TotalTime>
  <Words>553</Words>
  <Application>Microsoft Office PowerPoint</Application>
  <PresentationFormat>Экран (4:3)</PresentationFormat>
  <Paragraphs>94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Литейная</vt:lpstr>
      <vt:lpstr>ПРОЕКТ  «9 МАЯ – ДЕНЬ ПОБЕДЫ»  </vt:lpstr>
      <vt:lpstr>                  Вид проекта : исследовательский, личностно-ориентированный.   </vt:lpstr>
      <vt:lpstr>                            Цель проекта Воспитание патриотизма у старших дошкольников, чувства гордости за подвиг  наших земляков и всего советского  народа в Великой Отечественной войне.   </vt:lpstr>
      <vt:lpstr>Этапы реализации проекта </vt:lpstr>
      <vt:lpstr> Срок реализации проекта: с 15 апреля  по 8 мая 2019г. </vt:lpstr>
      <vt:lpstr>Содержание проекта: Познавательное развитие </vt:lpstr>
      <vt:lpstr>Художественно- эстетическое развитие</vt:lpstr>
      <vt:lpstr>Социально – коммуникативное развитие </vt:lpstr>
      <vt:lpstr>Слайд 9</vt:lpstr>
      <vt:lpstr>Слайд 10</vt:lpstr>
      <vt:lpstr>Слайд 11</vt:lpstr>
      <vt:lpstr>Слайд 12</vt:lpstr>
      <vt:lpstr>Познавательное развитие</vt:lpstr>
      <vt:lpstr>Речевое развитие</vt:lpstr>
      <vt:lpstr>Художественно – эстетическое развитие </vt:lpstr>
      <vt:lpstr> Работа с родителями</vt:lpstr>
      <vt:lpstr>Праздник 9 мая </vt:lpstr>
      <vt:lpstr>Слайд 18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«9 МАЯ – ДЕНЬ ПОБЕДЫ»</dc:title>
  <dc:creator>HP</dc:creator>
  <cp:lastModifiedBy>HP</cp:lastModifiedBy>
  <cp:revision>43</cp:revision>
  <dcterms:created xsi:type="dcterms:W3CDTF">2019-05-16T08:40:50Z</dcterms:created>
  <dcterms:modified xsi:type="dcterms:W3CDTF">2019-08-30T12:43:48Z</dcterms:modified>
</cp:coreProperties>
</file>