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6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9" r:id="rId13"/>
    <p:sldId id="268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FAFAFA"/>
    <a:srgbClr val="000066"/>
    <a:srgbClr val="FF6D6D"/>
    <a:srgbClr val="0039AC"/>
    <a:srgbClr val="C6E1E7"/>
    <a:srgbClr val="CC0066"/>
    <a:srgbClr val="FF0048"/>
    <a:srgbClr val="1E88A9"/>
    <a:srgbClr val="004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0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065767562344525E-2"/>
          <c:y val="4.4481248738138503E-2"/>
          <c:w val="0.93893423243765561"/>
          <c:h val="0.663847227429908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4C216D"/>
            </a:solidFill>
          </c:spPr>
          <c:invertIfNegative val="0"/>
          <c:dLbls>
            <c:dLbl>
              <c:idx val="1"/>
              <c:layout>
                <c:manualLayout>
                  <c:x val="-8.703220191470798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527415143603182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879025239338648E-2"/>
                  <c:y val="4.00641025641024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8,3%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16,7%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8,3%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Лист1!$B$1:$I$2</c:f>
              <c:multiLvlStrCache>
                <c:ptCount val="8"/>
                <c:lvl>
                  <c:pt idx="0">
                    <c:v>ЭГ</c:v>
                  </c:pt>
                  <c:pt idx="1">
                    <c:v>КГ</c:v>
                  </c:pt>
                  <c:pt idx="2">
                    <c:v>ЭГ</c:v>
                  </c:pt>
                  <c:pt idx="3">
                    <c:v>КГ</c:v>
                  </c:pt>
                  <c:pt idx="4">
                    <c:v>ЭГ</c:v>
                  </c:pt>
                  <c:pt idx="5">
                    <c:v>КГ</c:v>
                  </c:pt>
                  <c:pt idx="6">
                    <c:v>ЭГ</c:v>
                  </c:pt>
                  <c:pt idx="7">
                    <c:v>КГ</c:v>
                  </c:pt>
                </c:lvl>
                <c:lvl>
                  <c:pt idx="0">
                    <c:v>Эмоционально-чувственный</c:v>
                  </c:pt>
                  <c:pt idx="2">
                    <c:v>Когнитивный</c:v>
                  </c:pt>
                  <c:pt idx="4">
                    <c:v>Мотивационный</c:v>
                  </c:pt>
                  <c:pt idx="6">
                    <c:v>Практический</c:v>
                  </c:pt>
                </c:lvl>
              </c:multiLvlStrCache>
            </c:multiLvlStrRef>
          </c:cat>
          <c:val>
            <c:numRef>
              <c:f>Лист1!$B$3:$I$3</c:f>
              <c:numCache>
                <c:formatCode>0.00%</c:formatCode>
                <c:ptCount val="8"/>
                <c:pt idx="0" formatCode="0%">
                  <c:v>0</c:v>
                </c:pt>
                <c:pt idx="1">
                  <c:v>8.3000000000000226E-2</c:v>
                </c:pt>
                <c:pt idx="2">
                  <c:v>8.3000000000000226E-2</c:v>
                </c:pt>
                <c:pt idx="3">
                  <c:v>0.16700000000000004</c:v>
                </c:pt>
                <c:pt idx="4">
                  <c:v>8.3000000000000226E-2</c:v>
                </c:pt>
                <c:pt idx="5">
                  <c:v>0.16700000000000004</c:v>
                </c:pt>
                <c:pt idx="6" formatCode="0%">
                  <c:v>0</c:v>
                </c:pt>
                <c:pt idx="7">
                  <c:v>8.3000000000000226E-2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7578791554450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41,7%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41,7%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40644038294176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41,7%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41,7%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41,7%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Лист1!$B$1:$I$2</c:f>
              <c:multiLvlStrCache>
                <c:ptCount val="8"/>
                <c:lvl>
                  <c:pt idx="0">
                    <c:v>ЭГ</c:v>
                  </c:pt>
                  <c:pt idx="1">
                    <c:v>КГ</c:v>
                  </c:pt>
                  <c:pt idx="2">
                    <c:v>ЭГ</c:v>
                  </c:pt>
                  <c:pt idx="3">
                    <c:v>КГ</c:v>
                  </c:pt>
                  <c:pt idx="4">
                    <c:v>ЭГ</c:v>
                  </c:pt>
                  <c:pt idx="5">
                    <c:v>КГ</c:v>
                  </c:pt>
                  <c:pt idx="6">
                    <c:v>ЭГ</c:v>
                  </c:pt>
                  <c:pt idx="7">
                    <c:v>КГ</c:v>
                  </c:pt>
                </c:lvl>
                <c:lvl>
                  <c:pt idx="0">
                    <c:v>Эмоционально-чувственный</c:v>
                  </c:pt>
                  <c:pt idx="2">
                    <c:v>Когнитивный</c:v>
                  </c:pt>
                  <c:pt idx="4">
                    <c:v>Мотивационный</c:v>
                  </c:pt>
                  <c:pt idx="6">
                    <c:v>Практический</c:v>
                  </c:pt>
                </c:lvl>
              </c:multiLvlStrCache>
            </c:multiLvlStrRef>
          </c:cat>
          <c:val>
            <c:numRef>
              <c:f>Лист1!$B$4:$I$4</c:f>
              <c:numCache>
                <c:formatCode>0.00%</c:formatCode>
                <c:ptCount val="8"/>
                <c:pt idx="0" formatCode="0%">
                  <c:v>0.5</c:v>
                </c:pt>
                <c:pt idx="1">
                  <c:v>0.41700000000000031</c:v>
                </c:pt>
                <c:pt idx="2" formatCode="0%">
                  <c:v>0.5</c:v>
                </c:pt>
                <c:pt idx="3" formatCode="0%">
                  <c:v>0.5</c:v>
                </c:pt>
                <c:pt idx="4">
                  <c:v>0.41700000000000031</c:v>
                </c:pt>
                <c:pt idx="5">
                  <c:v>0.41700000000000031</c:v>
                </c:pt>
                <c:pt idx="6">
                  <c:v>0.41700000000000031</c:v>
                </c:pt>
                <c:pt idx="7">
                  <c:v>0.41700000000000031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Низкий </c:v>
                </c:pt>
              </c:strCache>
            </c:strRef>
          </c:tx>
          <c:spPr>
            <a:solidFill>
              <a:srgbClr val="DAC2EC"/>
            </a:solidFill>
          </c:spPr>
          <c:invertIfNegative val="0"/>
          <c:dLbls>
            <c:dLbl>
              <c:idx val="0"/>
              <c:delete val="1"/>
            </c:dLbl>
            <c:dLbl>
              <c:idx val="2"/>
              <c:layout>
                <c:manualLayout>
                  <c:x val="2.175805047867718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41,7%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28546562228025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33,3%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0"/>
                  <c:y val="1.13378684807256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58,3%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Лист1!$B$1:$I$2</c:f>
              <c:multiLvlStrCache>
                <c:ptCount val="8"/>
                <c:lvl>
                  <c:pt idx="0">
                    <c:v>ЭГ</c:v>
                  </c:pt>
                  <c:pt idx="1">
                    <c:v>КГ</c:v>
                  </c:pt>
                  <c:pt idx="2">
                    <c:v>ЭГ</c:v>
                  </c:pt>
                  <c:pt idx="3">
                    <c:v>КГ</c:v>
                  </c:pt>
                  <c:pt idx="4">
                    <c:v>ЭГ</c:v>
                  </c:pt>
                  <c:pt idx="5">
                    <c:v>КГ</c:v>
                  </c:pt>
                  <c:pt idx="6">
                    <c:v>ЭГ</c:v>
                  </c:pt>
                  <c:pt idx="7">
                    <c:v>КГ</c:v>
                  </c:pt>
                </c:lvl>
                <c:lvl>
                  <c:pt idx="0">
                    <c:v>Эмоционально-чувственный</c:v>
                  </c:pt>
                  <c:pt idx="2">
                    <c:v>Когнитивный</c:v>
                  </c:pt>
                  <c:pt idx="4">
                    <c:v>Мотивационный</c:v>
                  </c:pt>
                  <c:pt idx="6">
                    <c:v>Практический</c:v>
                  </c:pt>
                </c:lvl>
              </c:multiLvlStrCache>
            </c:multiLvlStrRef>
          </c:cat>
          <c:val>
            <c:numRef>
              <c:f>Лист1!$B$5:$I$5</c:f>
              <c:numCache>
                <c:formatCode>0%</c:formatCode>
                <c:ptCount val="8"/>
                <c:pt idx="0">
                  <c:v>0.5</c:v>
                </c:pt>
                <c:pt idx="1">
                  <c:v>0.5</c:v>
                </c:pt>
                <c:pt idx="2" formatCode="0.00%">
                  <c:v>0.41700000000000031</c:v>
                </c:pt>
                <c:pt idx="3" formatCode="0.00%">
                  <c:v>0.33300000000000157</c:v>
                </c:pt>
                <c:pt idx="4">
                  <c:v>0.5</c:v>
                </c:pt>
                <c:pt idx="5" formatCode="0.00%">
                  <c:v>0.41700000000000031</c:v>
                </c:pt>
                <c:pt idx="6" formatCode="0.00%">
                  <c:v>0.58300000000000007</c:v>
                </c:pt>
                <c:pt idx="7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3122048"/>
        <c:axId val="103123584"/>
        <c:axId val="0"/>
      </c:bar3DChart>
      <c:catAx>
        <c:axId val="103122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03123584"/>
        <c:crosses val="autoZero"/>
        <c:auto val="1"/>
        <c:lblAlgn val="ctr"/>
        <c:lblOffset val="100"/>
        <c:noMultiLvlLbl val="0"/>
      </c:catAx>
      <c:valAx>
        <c:axId val="1031235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3122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001926275304822"/>
          <c:y val="0.93133193958695559"/>
          <c:w val="0.37570088334258755"/>
          <c:h val="6.8340564572285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50" b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466988111374403E-2"/>
          <c:y val="2.8252405949256338E-2"/>
          <c:w val="0.9363429111439916"/>
          <c:h val="0.71843376490310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312262"/>
            </a:solidFill>
          </c:spPr>
          <c:invertIfNegative val="0"/>
          <c:dLbls>
            <c:dLbl>
              <c:idx val="1"/>
              <c:layout>
                <c:manualLayout>
                  <c:x val="-6.570302233902786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33,3%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570302233902786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41,7%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8,3%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41,7%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380201489268525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33,3%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Лист1!$B$1:$I$2</c:f>
              <c:multiLvlStrCache>
                <c:ptCount val="8"/>
                <c:lvl>
                  <c:pt idx="0">
                    <c:v>До </c:v>
                  </c:pt>
                  <c:pt idx="1">
                    <c:v>После </c:v>
                  </c:pt>
                  <c:pt idx="2">
                    <c:v>До </c:v>
                  </c:pt>
                  <c:pt idx="3">
                    <c:v>После </c:v>
                  </c:pt>
                  <c:pt idx="4">
                    <c:v>До </c:v>
                  </c:pt>
                  <c:pt idx="5">
                    <c:v>После </c:v>
                  </c:pt>
                  <c:pt idx="6">
                    <c:v>До </c:v>
                  </c:pt>
                  <c:pt idx="7">
                    <c:v>После </c:v>
                  </c:pt>
                </c:lvl>
                <c:lvl>
                  <c:pt idx="0">
                    <c:v>Эмоционально-чувственный</c:v>
                  </c:pt>
                  <c:pt idx="2">
                    <c:v>Когнитивный</c:v>
                  </c:pt>
                  <c:pt idx="4">
                    <c:v>Мотивационный</c:v>
                  </c:pt>
                  <c:pt idx="6">
                    <c:v>Практический</c:v>
                  </c:pt>
                </c:lvl>
              </c:multiLvlStrCache>
            </c:multiLvlStrRef>
          </c:cat>
          <c:val>
            <c:numRef>
              <c:f>Лист1!$B$3:$I$3</c:f>
              <c:numCache>
                <c:formatCode>0.00%</c:formatCode>
                <c:ptCount val="8"/>
                <c:pt idx="0" formatCode="0%">
                  <c:v>0</c:v>
                </c:pt>
                <c:pt idx="1">
                  <c:v>0.33300000000000085</c:v>
                </c:pt>
                <c:pt idx="2">
                  <c:v>8.3000000000000046E-2</c:v>
                </c:pt>
                <c:pt idx="3">
                  <c:v>0.41700000000000031</c:v>
                </c:pt>
                <c:pt idx="4">
                  <c:v>8.3000000000000046E-2</c:v>
                </c:pt>
                <c:pt idx="5">
                  <c:v>0.41700000000000031</c:v>
                </c:pt>
                <c:pt idx="6" formatCode="0%">
                  <c:v>0</c:v>
                </c:pt>
                <c:pt idx="7">
                  <c:v>0.33300000000000085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7F67CB"/>
            </a:solidFill>
          </c:spPr>
          <c:invertIfNegative val="0"/>
          <c:dLbls>
            <c:dLbl>
              <c:idx val="0"/>
              <c:layout>
                <c:manualLayout>
                  <c:x val="2.6281208935611092E-2"/>
                  <c:y val="1.06094453400168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5050372317126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58,3%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58,3%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41,7%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41,7%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58,3%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Лист1!$B$1:$I$2</c:f>
              <c:multiLvlStrCache>
                <c:ptCount val="8"/>
                <c:lvl>
                  <c:pt idx="0">
                    <c:v>До </c:v>
                  </c:pt>
                  <c:pt idx="1">
                    <c:v>После </c:v>
                  </c:pt>
                  <c:pt idx="2">
                    <c:v>До </c:v>
                  </c:pt>
                  <c:pt idx="3">
                    <c:v>После </c:v>
                  </c:pt>
                  <c:pt idx="4">
                    <c:v>До </c:v>
                  </c:pt>
                  <c:pt idx="5">
                    <c:v>После </c:v>
                  </c:pt>
                  <c:pt idx="6">
                    <c:v>До </c:v>
                  </c:pt>
                  <c:pt idx="7">
                    <c:v>После </c:v>
                  </c:pt>
                </c:lvl>
                <c:lvl>
                  <c:pt idx="0">
                    <c:v>Эмоционально-чувственный</c:v>
                  </c:pt>
                  <c:pt idx="2">
                    <c:v>Когнитивный</c:v>
                  </c:pt>
                  <c:pt idx="4">
                    <c:v>Мотивационный</c:v>
                  </c:pt>
                  <c:pt idx="6">
                    <c:v>Практический</c:v>
                  </c:pt>
                </c:lvl>
              </c:multiLvlStrCache>
            </c:multiLvlStrRef>
          </c:cat>
          <c:val>
            <c:numRef>
              <c:f>Лист1!$B$4:$I$4</c:f>
              <c:numCache>
                <c:formatCode>0.00%</c:formatCode>
                <c:ptCount val="8"/>
                <c:pt idx="0" formatCode="0%">
                  <c:v>0.5</c:v>
                </c:pt>
                <c:pt idx="1">
                  <c:v>0.58299999999999996</c:v>
                </c:pt>
                <c:pt idx="2" formatCode="0%">
                  <c:v>0.5</c:v>
                </c:pt>
                <c:pt idx="3">
                  <c:v>0.58299999999999996</c:v>
                </c:pt>
                <c:pt idx="4">
                  <c:v>0.41700000000000031</c:v>
                </c:pt>
                <c:pt idx="5" formatCode="0%">
                  <c:v>0.5</c:v>
                </c:pt>
                <c:pt idx="6">
                  <c:v>0.41700000000000031</c:v>
                </c:pt>
                <c:pt idx="7">
                  <c:v>0.58299999999999996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Низкий </c:v>
                </c:pt>
              </c:strCache>
            </c:strRef>
          </c:tx>
          <c:spPr>
            <a:solidFill>
              <a:srgbClr val="DBD4F0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8.7604029785370539E-3"/>
                  <c:y val="-4.629629629629647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3070521243982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41,7%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9505037231712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330705212439741E-2"/>
                  <c:y val="-4.629629629629647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58,3%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190100744634261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Лист1!$B$1:$I$2</c:f>
              <c:multiLvlStrCache>
                <c:ptCount val="8"/>
                <c:lvl>
                  <c:pt idx="0">
                    <c:v>До </c:v>
                  </c:pt>
                  <c:pt idx="1">
                    <c:v>После </c:v>
                  </c:pt>
                  <c:pt idx="2">
                    <c:v>До </c:v>
                  </c:pt>
                  <c:pt idx="3">
                    <c:v>После </c:v>
                  </c:pt>
                  <c:pt idx="4">
                    <c:v>До </c:v>
                  </c:pt>
                  <c:pt idx="5">
                    <c:v>После </c:v>
                  </c:pt>
                  <c:pt idx="6">
                    <c:v>До </c:v>
                  </c:pt>
                  <c:pt idx="7">
                    <c:v>После </c:v>
                  </c:pt>
                </c:lvl>
                <c:lvl>
                  <c:pt idx="0">
                    <c:v>Эмоционально-чувственный</c:v>
                  </c:pt>
                  <c:pt idx="2">
                    <c:v>Когнитивный</c:v>
                  </c:pt>
                  <c:pt idx="4">
                    <c:v>Мотивационный</c:v>
                  </c:pt>
                  <c:pt idx="6">
                    <c:v>Практический</c:v>
                  </c:pt>
                </c:lvl>
              </c:multiLvlStrCache>
            </c:multiLvlStrRef>
          </c:cat>
          <c:val>
            <c:numRef>
              <c:f>Лист1!$B$5:$I$5</c:f>
              <c:numCache>
                <c:formatCode>0.00%</c:formatCode>
                <c:ptCount val="8"/>
                <c:pt idx="0" formatCode="0%">
                  <c:v>0.5</c:v>
                </c:pt>
                <c:pt idx="1">
                  <c:v>8.3000000000000046E-2</c:v>
                </c:pt>
                <c:pt idx="2">
                  <c:v>0.41700000000000031</c:v>
                </c:pt>
                <c:pt idx="3" formatCode="0%">
                  <c:v>0</c:v>
                </c:pt>
                <c:pt idx="4" formatCode="0%">
                  <c:v>0.5</c:v>
                </c:pt>
                <c:pt idx="5">
                  <c:v>8.3000000000000046E-2</c:v>
                </c:pt>
                <c:pt idx="6">
                  <c:v>0.58299999999999996</c:v>
                </c:pt>
                <c:pt idx="7">
                  <c:v>8.3000000000000046E-2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65073152"/>
        <c:axId val="65074688"/>
        <c:axId val="0"/>
      </c:bar3DChart>
      <c:catAx>
        <c:axId val="65073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65074688"/>
        <c:crosses val="autoZero"/>
        <c:auto val="1"/>
        <c:lblAlgn val="ctr"/>
        <c:lblOffset val="100"/>
        <c:noMultiLvlLbl val="0"/>
      </c:catAx>
      <c:valAx>
        <c:axId val="650746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5073152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30854795840393373"/>
          <c:y val="0.91194714192410031"/>
          <c:w val="0.37816935169568988"/>
          <c:h val="8.3717191601050026E-2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078699196213918E-2"/>
          <c:y val="2.8252405949256338E-2"/>
          <c:w val="0.94892130080378756"/>
          <c:h val="0.680584718576844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112F37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024009603841183E-3"/>
                  <c:y val="-4.2437781360067147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016006402561139E-3"/>
                  <c:y val="-4.2437781360067147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016006402560323E-3"/>
                  <c:y val="-4.2437781360067147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0016006402561824E-3"/>
                  <c:y val="-4.2437781360067147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002400960384153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003201280512205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Лист1!$B$1:$I$2</c:f>
              <c:multiLvlStrCache>
                <c:ptCount val="8"/>
                <c:lvl>
                  <c:pt idx="0">
                    <c:v>До </c:v>
                  </c:pt>
                  <c:pt idx="1">
                    <c:v>После </c:v>
                  </c:pt>
                  <c:pt idx="2">
                    <c:v>До </c:v>
                  </c:pt>
                  <c:pt idx="3">
                    <c:v>После </c:v>
                  </c:pt>
                  <c:pt idx="4">
                    <c:v>До </c:v>
                  </c:pt>
                  <c:pt idx="5">
                    <c:v>После </c:v>
                  </c:pt>
                  <c:pt idx="6">
                    <c:v>До </c:v>
                  </c:pt>
                  <c:pt idx="7">
                    <c:v>После </c:v>
                  </c:pt>
                </c:lvl>
                <c:lvl>
                  <c:pt idx="0">
                    <c:v>Эмоционально-чувственный</c:v>
                  </c:pt>
                  <c:pt idx="2">
                    <c:v>Когнитивный</c:v>
                  </c:pt>
                  <c:pt idx="4">
                    <c:v>Мотивационный</c:v>
                  </c:pt>
                  <c:pt idx="6">
                    <c:v>Практический</c:v>
                  </c:pt>
                </c:lvl>
              </c:multiLvlStrCache>
            </c:multiLvlStrRef>
          </c:cat>
          <c:val>
            <c:numRef>
              <c:f>Лист1!$B$3:$I$3</c:f>
              <c:numCache>
                <c:formatCode>0.00%</c:formatCode>
                <c:ptCount val="8"/>
                <c:pt idx="0">
                  <c:v>8.3000000000000046E-2</c:v>
                </c:pt>
                <c:pt idx="1">
                  <c:v>8.3000000000000046E-2</c:v>
                </c:pt>
                <c:pt idx="2">
                  <c:v>0.16700000000000001</c:v>
                </c:pt>
                <c:pt idx="3">
                  <c:v>0.16700000000000001</c:v>
                </c:pt>
                <c:pt idx="4">
                  <c:v>0.16700000000000001</c:v>
                </c:pt>
                <c:pt idx="5">
                  <c:v>0.16700000000000001</c:v>
                </c:pt>
                <c:pt idx="6">
                  <c:v>8.3000000000000046E-2</c:v>
                </c:pt>
                <c:pt idx="7">
                  <c:v>8.3000000000000046E-2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2E8096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41,7%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002400960384153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41,7%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003201280512205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41,7%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Лист1!$B$1:$I$2</c:f>
              <c:multiLvlStrCache>
                <c:ptCount val="8"/>
                <c:lvl>
                  <c:pt idx="0">
                    <c:v>До </c:v>
                  </c:pt>
                  <c:pt idx="1">
                    <c:v>После </c:v>
                  </c:pt>
                  <c:pt idx="2">
                    <c:v>До </c:v>
                  </c:pt>
                  <c:pt idx="3">
                    <c:v>После </c:v>
                  </c:pt>
                  <c:pt idx="4">
                    <c:v>До </c:v>
                  </c:pt>
                  <c:pt idx="5">
                    <c:v>После </c:v>
                  </c:pt>
                  <c:pt idx="6">
                    <c:v>До </c:v>
                  </c:pt>
                  <c:pt idx="7">
                    <c:v>После </c:v>
                  </c:pt>
                </c:lvl>
                <c:lvl>
                  <c:pt idx="0">
                    <c:v>Эмоционально-чувственный</c:v>
                  </c:pt>
                  <c:pt idx="2">
                    <c:v>Когнитивный</c:v>
                  </c:pt>
                  <c:pt idx="4">
                    <c:v>Мотивационный</c:v>
                  </c:pt>
                  <c:pt idx="6">
                    <c:v>Практический</c:v>
                  </c:pt>
                </c:lvl>
              </c:multiLvlStrCache>
            </c:multiLvlStrRef>
          </c:cat>
          <c:val>
            <c:numRef>
              <c:f>Лист1!$B$4:$I$4</c:f>
              <c:numCache>
                <c:formatCode>0%</c:formatCode>
                <c:ptCount val="8"/>
                <c:pt idx="0" formatCode="0.00%">
                  <c:v>0.41700000000000031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 formatCode="0.00%">
                  <c:v>0.41700000000000031</c:v>
                </c:pt>
                <c:pt idx="5">
                  <c:v>0.5</c:v>
                </c:pt>
                <c:pt idx="6" formatCode="0.00%">
                  <c:v>0.41700000000000031</c:v>
                </c:pt>
                <c:pt idx="7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Низкий </c:v>
                </c:pt>
              </c:strCache>
            </c:strRef>
          </c:tx>
          <c:spPr>
            <a:solidFill>
              <a:srgbClr val="CDE8EF"/>
            </a:solidFill>
          </c:spPr>
          <c:invertIfNegative val="0"/>
          <c:dLbls>
            <c:dLbl>
              <c:idx val="1"/>
              <c:layout>
                <c:manualLayout>
                  <c:x val="2.000800320128051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41,7%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072028811524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33,3%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00960384153659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33,3%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012004801920782E-2"/>
                  <c:y val="4.629629629629644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41,7%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400960384153659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33,3%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8011204481792791E-2"/>
                  <c:y val="4.629629629629644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41,7%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Лист1!$B$1:$I$2</c:f>
              <c:multiLvlStrCache>
                <c:ptCount val="8"/>
                <c:lvl>
                  <c:pt idx="0">
                    <c:v>До </c:v>
                  </c:pt>
                  <c:pt idx="1">
                    <c:v>После </c:v>
                  </c:pt>
                  <c:pt idx="2">
                    <c:v>До </c:v>
                  </c:pt>
                  <c:pt idx="3">
                    <c:v>После </c:v>
                  </c:pt>
                  <c:pt idx="4">
                    <c:v>До </c:v>
                  </c:pt>
                  <c:pt idx="5">
                    <c:v>После </c:v>
                  </c:pt>
                  <c:pt idx="6">
                    <c:v>До </c:v>
                  </c:pt>
                  <c:pt idx="7">
                    <c:v>После </c:v>
                  </c:pt>
                </c:lvl>
                <c:lvl>
                  <c:pt idx="0">
                    <c:v>Эмоционально-чувственный</c:v>
                  </c:pt>
                  <c:pt idx="2">
                    <c:v>Когнитивный</c:v>
                  </c:pt>
                  <c:pt idx="4">
                    <c:v>Мотивационный</c:v>
                  </c:pt>
                  <c:pt idx="6">
                    <c:v>Практический</c:v>
                  </c:pt>
                </c:lvl>
              </c:multiLvlStrCache>
            </c:multiLvlStrRef>
          </c:cat>
          <c:val>
            <c:numRef>
              <c:f>Лист1!$B$5:$I$5</c:f>
              <c:numCache>
                <c:formatCode>0.00%</c:formatCode>
                <c:ptCount val="8"/>
                <c:pt idx="0" formatCode="0%">
                  <c:v>0.5</c:v>
                </c:pt>
                <c:pt idx="1">
                  <c:v>0.41700000000000031</c:v>
                </c:pt>
                <c:pt idx="2">
                  <c:v>0.33300000000000063</c:v>
                </c:pt>
                <c:pt idx="3">
                  <c:v>0.33300000000000063</c:v>
                </c:pt>
                <c:pt idx="4">
                  <c:v>0.41700000000000031</c:v>
                </c:pt>
                <c:pt idx="5">
                  <c:v>0.33300000000000063</c:v>
                </c:pt>
                <c:pt idx="6" formatCode="0%">
                  <c:v>0.5</c:v>
                </c:pt>
                <c:pt idx="7">
                  <c:v>0.41700000000000031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1095296"/>
        <c:axId val="142547584"/>
        <c:axId val="0"/>
      </c:bar3DChart>
      <c:catAx>
        <c:axId val="141095296"/>
        <c:scaling>
          <c:orientation val="minMax"/>
        </c:scaling>
        <c:delete val="0"/>
        <c:axPos val="b"/>
        <c:majorTickMark val="out"/>
        <c:minorTickMark val="none"/>
        <c:tickLblPos val="nextTo"/>
        <c:crossAx val="142547584"/>
        <c:crosses val="autoZero"/>
        <c:auto val="1"/>
        <c:lblAlgn val="ctr"/>
        <c:lblOffset val="100"/>
        <c:noMultiLvlLbl val="0"/>
      </c:catAx>
      <c:valAx>
        <c:axId val="14254758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41095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087802049953924"/>
          <c:y val="0.91628280839894949"/>
          <c:w val="0.34548244494648322"/>
          <c:h val="8.3717191601050026E-2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 b="1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24"/>
          <a:stretch/>
        </p:blipFill>
        <p:spPr>
          <a:xfrm>
            <a:off x="0" y="0"/>
            <a:ext cx="9144000" cy="14179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3550024"/>
            <a:ext cx="9144000" cy="2124635"/>
          </a:xfrm>
          <a:prstGeom prst="rect">
            <a:avLst/>
          </a:prstGeom>
          <a:gradFill flip="none" rotWithShape="1">
            <a:gsLst>
              <a:gs pos="0">
                <a:srgbClr val="C6E1E7"/>
              </a:gs>
              <a:gs pos="46000">
                <a:srgbClr val="1E88A9"/>
              </a:gs>
              <a:gs pos="100000">
                <a:srgbClr val="3B677A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15" y="2807928"/>
            <a:ext cx="8870370" cy="87902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Воспитание патриотических чувств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у детей старшего дошкольного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возраста в процессе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организации творческих игр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2725" y="3776105"/>
            <a:ext cx="6858000" cy="48587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Calibri" pitchFamily="34" charset="0"/>
                <a:cs typeface="David" pitchFamily="34" charset="-79"/>
              </a:rPr>
              <a:t>Выполнила студентка </a:t>
            </a:r>
            <a:r>
              <a:rPr lang="ru-RU" sz="2000" b="1" dirty="0" smtClean="0">
                <a:latin typeface="Calibri" pitchFamily="34" charset="0"/>
                <a:cs typeface="David" pitchFamily="34" charset="-79"/>
              </a:rPr>
              <a:t>БСз-Д3 </a:t>
            </a:r>
            <a:r>
              <a:rPr lang="ru-RU" sz="2000" b="1" dirty="0" smtClean="0">
                <a:latin typeface="Calibri" pitchFamily="34" charset="0"/>
                <a:cs typeface="David" pitchFamily="34" charset="-79"/>
              </a:rPr>
              <a:t>курса:</a:t>
            </a:r>
          </a:p>
          <a:p>
            <a:r>
              <a:rPr lang="ru-RU" sz="2000" b="1" dirty="0" smtClean="0">
                <a:latin typeface="Calibri" pitchFamily="34" charset="0"/>
                <a:cs typeface="David" pitchFamily="34" charset="-79"/>
              </a:rPr>
              <a:t> </a:t>
            </a:r>
            <a:r>
              <a:rPr lang="ru-RU" sz="2000" b="1" dirty="0" err="1" smtClean="0">
                <a:latin typeface="Calibri" pitchFamily="34" charset="0"/>
                <a:cs typeface="David" pitchFamily="34" charset="-79"/>
              </a:rPr>
              <a:t>Батяева</a:t>
            </a:r>
            <a:r>
              <a:rPr lang="ru-RU" sz="2000" b="1" dirty="0" smtClean="0">
                <a:latin typeface="Calibri" pitchFamily="34" charset="0"/>
                <a:cs typeface="David" pitchFamily="34" charset="-79"/>
              </a:rPr>
              <a:t> Зоя </a:t>
            </a:r>
            <a:r>
              <a:rPr lang="ru-RU" sz="2000" b="1" dirty="0" err="1" smtClean="0">
                <a:latin typeface="Calibri" pitchFamily="34" charset="0"/>
                <a:cs typeface="David" pitchFamily="34" charset="-79"/>
              </a:rPr>
              <a:t>Асланбековна</a:t>
            </a:r>
            <a:endParaRPr lang="ru-RU" sz="2000" b="1" dirty="0">
              <a:latin typeface="Calibri" pitchFamily="34" charset="0"/>
              <a:cs typeface="David" pitchFamily="34" charset="-79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71119" y="207054"/>
            <a:ext cx="82799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Выпускная квалификационная работа</a:t>
            </a:r>
            <a:endParaRPr kumimoji="0" lang="ru-RU" sz="36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18923" y="4843662"/>
            <a:ext cx="76423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руководитель: 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к.п.н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доцент, профессор РАЕ </a:t>
            </a: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Дзидзоева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София Муратовна</a:t>
            </a:r>
            <a:endParaRPr lang="ru-RU" sz="2400" b="1" i="1" spc="50" dirty="0">
              <a:ln w="11430">
                <a:solidFill>
                  <a:srgbClr val="FB0303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6E1E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031171"/>
              </p:ext>
            </p:extLst>
          </p:nvPr>
        </p:nvGraphicFramePr>
        <p:xfrm>
          <a:off x="98612" y="973040"/>
          <a:ext cx="8919881" cy="559387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04799"/>
                <a:gridCol w="1004765"/>
                <a:gridCol w="3872035"/>
                <a:gridCol w="3738282"/>
              </a:tblGrid>
              <a:tr h="2358110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Февраль</a:t>
                      </a:r>
                      <a:endParaRPr lang="ru-RU" sz="1400" b="1" spc="-3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63" marR="30963" marT="0" marB="0" vert="vert27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>
                          <a:effectLst/>
                          <a:latin typeface="+mn-lt"/>
                        </a:rPr>
                        <a:t>«Символика»</a:t>
                      </a:r>
                      <a:endParaRPr lang="ru-RU" sz="1400" b="1" spc="-3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63" marR="30963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- Знакомить детей со столицей нашей Родины, с гимном, флагом и гербом государства. </a:t>
                      </a:r>
                      <a:endParaRPr lang="ru-RU" sz="1400" b="1" spc="-30" dirty="0">
                        <a:effectLst/>
                        <a:latin typeface="+mn-lt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 smtClean="0">
                          <a:effectLst/>
                          <a:latin typeface="+mn-lt"/>
                        </a:rPr>
                        <a:t>- </a:t>
                      </a:r>
                      <a:r>
                        <a:rPr lang="ru-RU" sz="1200" b="1" spc="0" dirty="0">
                          <a:effectLst/>
                          <a:latin typeface="+mn-lt"/>
                        </a:rPr>
                        <a:t>Параллельно </a:t>
                      </a:r>
                      <a:r>
                        <a:rPr lang="ru-RU" sz="1200" b="1" spc="0" dirty="0" smtClean="0">
                          <a:effectLst/>
                          <a:latin typeface="+mn-lt"/>
                        </a:rPr>
                        <a:t>знакомить </a:t>
                      </a:r>
                      <a:r>
                        <a:rPr lang="ru-RU" sz="1200" b="1" spc="0" dirty="0">
                          <a:effectLst/>
                          <a:latin typeface="+mn-lt"/>
                        </a:rPr>
                        <a:t>с символикой России и Осетии.</a:t>
                      </a:r>
                      <a:endParaRPr lang="ru-RU" sz="1400" b="1" spc="-30" dirty="0">
                        <a:effectLst/>
                        <a:latin typeface="+mn-lt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 </a:t>
                      </a:r>
                      <a:endParaRPr lang="ru-RU" sz="1200" b="1" spc="0" dirty="0" smtClean="0">
                        <a:effectLst/>
                        <a:latin typeface="+mn-lt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 smtClean="0">
                          <a:effectLst/>
                          <a:latin typeface="+mn-lt"/>
                        </a:rPr>
                        <a:t>- Формировать у воспитанников уважение и интерес к государственным символам Осетии и России.</a:t>
                      </a:r>
                      <a:endParaRPr lang="ru-RU" sz="1400" b="1" spc="-3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63" marR="30963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- Беседа «Государственные символы Северной Осетии».</a:t>
                      </a:r>
                      <a:endParaRPr lang="ru-RU" sz="1400" b="1" spc="-30" dirty="0">
                        <a:effectLst/>
                        <a:latin typeface="+mn-lt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effectLst/>
                          <a:latin typeface="+mn-lt"/>
                        </a:rPr>
                        <a:t>- Аппликация «Флаг и герб Осетии»</a:t>
                      </a:r>
                      <a:endParaRPr lang="ru-RU" sz="1400" b="1" spc="-30" dirty="0">
                        <a:effectLst/>
                        <a:latin typeface="+mn-lt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effectLst/>
                          <a:latin typeface="+mn-lt"/>
                        </a:rPr>
                        <a:t>- Прослушивание гимна Осетии и России.</a:t>
                      </a:r>
                      <a:endParaRPr lang="ru-RU" sz="1400" b="1" spc="-30" dirty="0">
                        <a:effectLst/>
                        <a:latin typeface="+mn-lt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-30" dirty="0">
                          <a:effectLst/>
                          <a:latin typeface="+mn-lt"/>
                        </a:rPr>
                        <a:t>- Разукрашивание в альбомах Российского и Осетинского флагов.</a:t>
                      </a:r>
                      <a:endParaRPr lang="ru-RU" sz="1400" b="1" spc="-30" dirty="0">
                        <a:effectLst/>
                        <a:latin typeface="+mn-lt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- Дидактические игры «Найди государственные символы Северной Осетии»,  «Выбери гимн Северной Осетии», «Назови атрибуты власти на гербе Северной Осетии», «Собери герб Осетии и России».</a:t>
                      </a:r>
                      <a:endParaRPr lang="ru-RU" sz="1400" b="1" spc="-30" dirty="0">
                        <a:effectLst/>
                        <a:latin typeface="+mn-lt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- Викторина «Государственные символы страны».</a:t>
                      </a:r>
                      <a:endParaRPr lang="ru-RU" sz="1400" b="1" spc="-3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63" marR="30963" marT="0" marB="0"/>
                </a:tc>
              </a:tr>
              <a:tr h="1665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>
                          <a:effectLst/>
                          <a:latin typeface="+mn-lt"/>
                        </a:rPr>
                        <a:t>«Я служу Отчизне»</a:t>
                      </a:r>
                      <a:endParaRPr lang="ru-RU" sz="1400" b="1" spc="-3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63" marR="30963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- Воспитывать гордость за свою Родину, народных героев. </a:t>
                      </a:r>
                      <a:endParaRPr lang="ru-RU" sz="1400" b="1" spc="-30" dirty="0">
                        <a:effectLst/>
                        <a:latin typeface="+mn-lt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- Сохранять историческую память поколений в памяти подрастающего поколения. </a:t>
                      </a:r>
                      <a:endParaRPr lang="ru-RU" sz="1400" b="1" spc="-30" dirty="0">
                        <a:effectLst/>
                        <a:latin typeface="+mn-lt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- В процессе творческих игр знакомить с понятием «защитник отечества», </a:t>
                      </a:r>
                      <a:r>
                        <a:rPr lang="ru-RU" sz="1200" b="1" spc="0" dirty="0" smtClean="0">
                          <a:effectLst/>
                          <a:latin typeface="+mn-lt"/>
                        </a:rPr>
                        <a:t>конкретизировать </a:t>
                      </a:r>
                      <a:r>
                        <a:rPr lang="ru-RU" sz="1200" b="1" spc="0" dirty="0">
                          <a:effectLst/>
                          <a:latin typeface="+mn-lt"/>
                        </a:rPr>
                        <a:t>с помощью народных сказаний о богатырях, рассказах о героях разных войн, полководцах, рядовых воинах, смело защищавших свое Отечество.</a:t>
                      </a:r>
                      <a:endParaRPr lang="ru-RU" sz="1400" b="1" spc="-3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63" marR="30963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- Беседа на тему «Люди, прославившие наш Город».</a:t>
                      </a:r>
                      <a:endParaRPr lang="ru-RU" sz="1400" b="1" spc="-30" dirty="0">
                        <a:effectLst/>
                        <a:latin typeface="+mn-lt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1" spc="0" dirty="0" smtClean="0">
                          <a:effectLst/>
                          <a:latin typeface="+mn-lt"/>
                        </a:rPr>
                        <a:t>- </a:t>
                      </a:r>
                      <a:r>
                        <a:rPr lang="ru-RU" sz="1200" b="1" spc="0" dirty="0">
                          <a:effectLst/>
                          <a:latin typeface="+mn-lt"/>
                        </a:rPr>
                        <a:t>Презентация и беседа «Герои боевой славы».</a:t>
                      </a:r>
                      <a:endParaRPr lang="ru-RU" sz="1400" b="1" spc="-30" dirty="0">
                        <a:effectLst/>
                        <a:latin typeface="+mn-lt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- Экскурсия на мемориал Боевой Славы.</a:t>
                      </a:r>
                      <a:endParaRPr lang="ru-RU" sz="1400" b="1" spc="-30" dirty="0">
                        <a:effectLst/>
                        <a:latin typeface="+mn-lt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- Творческие игры «Российская армия», «Танкисты», «Летчики», «Пограничники», «Моряки».</a:t>
                      </a:r>
                      <a:endParaRPr lang="ru-RU" sz="1400" b="1" spc="-30" dirty="0">
                        <a:effectLst/>
                        <a:latin typeface="+mn-lt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в процессе творческих игр «Мы защитники Отечества»</a:t>
                      </a:r>
                      <a:endParaRPr lang="ru-RU" sz="1400" b="1" spc="-30" dirty="0">
                        <a:effectLst/>
                        <a:latin typeface="+mn-lt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- Чтение народных сказок и сказаний о богатырях.</a:t>
                      </a:r>
                      <a:endParaRPr lang="ru-RU" sz="1400" b="1" spc="-3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63" marR="30963" marT="0" marB="0"/>
                </a:tc>
              </a:tr>
              <a:tr h="157061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Март</a:t>
                      </a:r>
                      <a:endParaRPr lang="ru-RU" sz="1400" b="1" spc="-3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63" marR="30963" marT="0" marB="0" vert="vert27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>
                          <a:effectLst/>
                          <a:latin typeface="+mn-lt"/>
                        </a:rPr>
                        <a:t>«Права  и обязанности»</a:t>
                      </a:r>
                      <a:endParaRPr lang="ru-RU" sz="1400" b="1" spc="-3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63" marR="30963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- Знакомить с понятиями «право», «закон», «Конституция». </a:t>
                      </a:r>
                      <a:endParaRPr lang="ru-RU" sz="1400" b="1" spc="-30" dirty="0">
                        <a:effectLst/>
                        <a:latin typeface="+mn-lt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- Воспитывать правосознание, способность  своих прав и прав другого человека. </a:t>
                      </a:r>
                      <a:endParaRPr lang="ru-RU" sz="1400" b="1" spc="-30" dirty="0">
                        <a:effectLst/>
                        <a:latin typeface="+mn-lt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- Закреплять полученные знания в творческих играх.</a:t>
                      </a:r>
                      <a:endParaRPr lang="ru-RU" sz="1400" b="1" spc="-30" dirty="0">
                        <a:effectLst/>
                        <a:latin typeface="+mn-lt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- Знакомить с профессиями, связанными с понятиями «права», «обязанности</a:t>
                      </a:r>
                      <a:r>
                        <a:rPr lang="ru-RU" sz="1200" b="1" spc="0" dirty="0" smtClean="0">
                          <a:effectLst/>
                          <a:latin typeface="+mn-lt"/>
                        </a:rPr>
                        <a:t>».</a:t>
                      </a:r>
                      <a:endParaRPr lang="ru-RU" sz="1400" b="1" spc="-3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63" marR="30963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- Творческие игры «Очередь в магазине», «Юристы», «Я и мои права», «Я – гражданин Осетии».</a:t>
                      </a:r>
                      <a:endParaRPr lang="ru-RU" sz="1400" b="1" spc="-30" dirty="0">
                        <a:effectLst/>
                        <a:latin typeface="+mn-lt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- Беседа «Я гражданин».</a:t>
                      </a:r>
                      <a:endParaRPr lang="ru-RU" sz="1400" b="1" spc="-30" dirty="0">
                        <a:effectLst/>
                        <a:latin typeface="+mn-lt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- Просмотр </a:t>
                      </a:r>
                      <a:r>
                        <a:rPr lang="ru-RU" sz="1200" b="1" spc="0" dirty="0" err="1">
                          <a:effectLst/>
                          <a:latin typeface="+mn-lt"/>
                        </a:rPr>
                        <a:t>медиафильма</a:t>
                      </a:r>
                      <a:r>
                        <a:rPr lang="ru-RU" sz="1200" b="1" spc="0" dirty="0">
                          <a:effectLst/>
                          <a:latin typeface="+mn-lt"/>
                        </a:rPr>
                        <a:t> «Права и обязанности граждан Осетии и России».</a:t>
                      </a:r>
                      <a:endParaRPr lang="ru-RU" sz="1400" b="1" spc="-30" dirty="0">
                        <a:effectLst/>
                        <a:latin typeface="+mn-lt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 </a:t>
                      </a:r>
                      <a:endParaRPr lang="ru-RU" sz="1400" b="1" spc="-30" dirty="0">
                        <a:effectLst/>
                        <a:latin typeface="+mn-lt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 </a:t>
                      </a:r>
                      <a:endParaRPr lang="ru-RU" sz="1400" b="1" spc="-30" dirty="0">
                        <a:effectLst/>
                        <a:latin typeface="+mn-lt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>
                          <a:effectLst/>
                          <a:latin typeface="+mn-lt"/>
                        </a:rPr>
                        <a:t> </a:t>
                      </a:r>
                      <a:endParaRPr lang="ru-RU" sz="1400" b="1" spc="-3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63" marR="30963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19166" y="313683"/>
            <a:ext cx="7079374" cy="646331"/>
          </a:xfrm>
          <a:prstGeom prst="rect">
            <a:avLst/>
          </a:prstGeom>
          <a:solidFill>
            <a:srgbClr val="FAFAFA"/>
          </a:solidFill>
        </p:spPr>
        <p:txBody>
          <a:bodyPr wrap="none">
            <a:spAutoFit/>
          </a:bodyPr>
          <a:lstStyle/>
          <a:p>
            <a:r>
              <a:rPr lang="ru-RU" b="1" i="1" dirty="0" smtClean="0"/>
              <a:t>Фрагмент перспективно-тематического планирования работы </a:t>
            </a:r>
          </a:p>
          <a:p>
            <a:r>
              <a:rPr lang="ru-RU" b="1" i="1" dirty="0" smtClean="0"/>
              <a:t>по </a:t>
            </a:r>
            <a:r>
              <a:rPr lang="ru-RU" b="1" i="1" dirty="0"/>
              <a:t>воспитанию патриотических чувств у </a:t>
            </a:r>
            <a:r>
              <a:rPr lang="ru-RU" b="1" i="1" dirty="0" smtClean="0"/>
              <a:t>старших дошкольников</a:t>
            </a:r>
            <a:endParaRPr lang="ru-RU" b="1" i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48625" y="-161364"/>
            <a:ext cx="61659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Формирующий эксперимент</a:t>
            </a:r>
            <a:endParaRPr lang="ru-RU" sz="3200" b="1" spc="5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6E1E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8625" y="145938"/>
            <a:ext cx="61659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FF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Контрольный эксперимент</a:t>
            </a:r>
            <a:endParaRPr lang="ru-RU" sz="3200" b="1" spc="50" dirty="0">
              <a:ln>
                <a:solidFill>
                  <a:schemeClr val="tx1"/>
                </a:solidFill>
              </a:ln>
              <a:solidFill>
                <a:srgbClr val="FF00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766" y="698032"/>
            <a:ext cx="8578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Сравнительные результаты исследования уровней сформированности патриотических чувств у старших дошкольников до и после формирующего эксперимента </a:t>
            </a:r>
            <a:endParaRPr lang="ru-RU" sz="1600" b="1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5712903" y="2004969"/>
            <a:ext cx="3254928" cy="855677"/>
          </a:xfrm>
          <a:prstGeom prst="leftArrow">
            <a:avLst/>
          </a:prstGeom>
          <a:solidFill>
            <a:schemeClr val="lt1">
              <a:alpha val="72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Экспериментальная группа</a:t>
            </a:r>
            <a:endParaRPr lang="ru-RU" sz="1600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176169" y="4563611"/>
            <a:ext cx="2869035" cy="822121"/>
          </a:xfrm>
          <a:prstGeom prst="rightArrow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Контрольная группа</a:t>
            </a:r>
            <a:endParaRPr lang="ru-RU" sz="1600" b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45994425"/>
              </p:ext>
            </p:extLst>
          </p:nvPr>
        </p:nvGraphicFramePr>
        <p:xfrm>
          <a:off x="176168" y="1321407"/>
          <a:ext cx="5843631" cy="274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35374200"/>
              </p:ext>
            </p:extLst>
          </p:nvPr>
        </p:nvGraphicFramePr>
        <p:xfrm>
          <a:off x="2860400" y="4078902"/>
          <a:ext cx="6211881" cy="2613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6E1E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58641" y="506665"/>
            <a:ext cx="26089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sz="3200" b="1" spc="50" dirty="0">
              <a:ln w="11430">
                <a:solidFill>
                  <a:srgbClr val="FB0303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340" y="1724791"/>
            <a:ext cx="7878660" cy="4832092"/>
          </a:xfrm>
          <a:prstGeom prst="rect">
            <a:avLst/>
          </a:prstGeom>
          <a:solidFill>
            <a:schemeClr val="bg1"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Cambria" pitchFamily="18" charset="0"/>
              </a:rPr>
              <a:t>После формирующего эксперимента </a:t>
            </a:r>
            <a:r>
              <a:rPr lang="ru-RU" b="1" dirty="0" smtClean="0">
                <a:latin typeface="Cambria" pitchFamily="18" charset="0"/>
              </a:rPr>
              <a:t>высокий уровень </a:t>
            </a:r>
            <a:r>
              <a:rPr lang="ru-RU" b="1" dirty="0" smtClean="0">
                <a:latin typeface="Cambria" pitchFamily="18" charset="0"/>
              </a:rPr>
              <a:t>сформированности патриотических чувств у детей </a:t>
            </a:r>
            <a:r>
              <a:rPr lang="ru-RU" b="1" dirty="0" smtClean="0">
                <a:latin typeface="Cambria" pitchFamily="18" charset="0"/>
              </a:rPr>
              <a:t>старшего дошкольного возраста в </a:t>
            </a:r>
            <a:r>
              <a:rPr lang="ru-RU" b="1" dirty="0" smtClean="0">
                <a:latin typeface="Cambria" pitchFamily="18" charset="0"/>
              </a:rPr>
              <a:t>экспериментальной группе повысился на </a:t>
            </a:r>
            <a:r>
              <a:rPr lang="ru-RU" b="1" dirty="0" smtClean="0">
                <a:latin typeface="Cambria" pitchFamily="18" charset="0"/>
              </a:rPr>
              <a:t>33, 3%, </a:t>
            </a:r>
            <a:r>
              <a:rPr lang="ru-RU" b="1" dirty="0" smtClean="0">
                <a:latin typeface="Cambria" pitchFamily="18" charset="0"/>
              </a:rPr>
              <a:t>у детей выявлены преимущественно высокие и средние </a:t>
            </a:r>
            <a:r>
              <a:rPr lang="ru-RU" b="1" dirty="0" smtClean="0">
                <a:latin typeface="Cambria" pitchFamily="18" charset="0"/>
              </a:rPr>
              <a:t>показатели.</a:t>
            </a:r>
          </a:p>
          <a:p>
            <a:pPr>
              <a:buFont typeface="Wingdings" pitchFamily="2" charset="2"/>
              <a:buChar char="ü"/>
            </a:pPr>
            <a:endParaRPr lang="ru-RU" b="1" dirty="0"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проведения творческих игр дети научились  сопереживать </a:t>
            </a:r>
            <a:r>
              <a:rPr lang="ru-RU" sz="20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замечать состояние </a:t>
            </a:r>
            <a:r>
              <a:rPr lang="ru-RU" sz="20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окружающих, а также эмоционально и действенно относились к своей семье, родному городу, к своей Родине. </a:t>
            </a:r>
            <a:endParaRPr lang="ru-RU" sz="2000" b="1" dirty="0" smtClean="0">
              <a:solidFill>
                <a:srgbClr val="8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проявляли эмоционально-образные представления  о культуре, традициях народов, населяющих Осетию области, ответили на вопросы по теме традиций семьи и города Владикавказа, о природе родного края.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продемонстрировали хорошие знания названий страны, города, улиц.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6E1E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62729" y="165441"/>
            <a:ext cx="81876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Фрагменты работы по воспитанию патриотических чувств детей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старшего дошкольного возраста</a:t>
            </a:r>
            <a:endParaRPr lang="ru-RU" sz="2400" b="1" spc="50" dirty="0">
              <a:ln w="11430">
                <a:solidFill>
                  <a:srgbClr val="FB0303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D:\1 МОИ РАБОТЫ\Дипломные работы_2017-2018\ДИПЛОМНЫЕ\Д._Воспит.патриот.чувств у дет.ст.дошк.возр. в проц. организ.творч.игр_Зоя Батяева\Фото\ЗОЯ А\IMG_2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33" y="1108531"/>
            <a:ext cx="6861048" cy="514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84626" y="6263765"/>
            <a:ext cx="8187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Драматизация сказки «Богатыри»</a:t>
            </a:r>
            <a:endParaRPr lang="ru-RU" sz="2400" b="1" spc="50" dirty="0">
              <a:ln w="11430">
                <a:solidFill>
                  <a:srgbClr val="FB0303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6E1E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1 МОИ РАБОТЫ\Дипломные работы_2017-2018\ДИПЛОМНЫЕ\Д._Воспит.патриот.чувств у дет.ст.дошк.возр. в проц. организ.творч.игр_Зоя Батяева\Фото\ЗОЯ А\IMG_95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841248"/>
            <a:ext cx="7571232" cy="567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2729" y="350107"/>
            <a:ext cx="8187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 игра «У бабушки в ауле»</a:t>
            </a:r>
            <a:endParaRPr lang="ru-RU" sz="2400" b="1" spc="50" dirty="0">
              <a:ln w="11430">
                <a:solidFill>
                  <a:srgbClr val="FB0303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6E1E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1 МОИ РАБОТЫ\Дипломные работы_2017-2018\ДИПЛОМНЫЕ\Д._Воспит.патриот.чувств у дет.ст.дошк.возр. в проц. организ.творч.игр_Зоя Батяева\Фото\ЗОЯ А\IMG_E05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0124"/>
          <a:stretch/>
        </p:blipFill>
        <p:spPr bwMode="auto">
          <a:xfrm>
            <a:off x="1208750" y="125506"/>
            <a:ext cx="6626403" cy="658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998432" y="116364"/>
            <a:ext cx="41993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Предметно-развивающая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6E1E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8311" y="151854"/>
            <a:ext cx="7119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820000"/>
                </a:solidFill>
                <a:latin typeface="Georgia" pitchFamily="18" charset="0"/>
              </a:rPr>
              <a:t>Знакомство с традициями родного края</a:t>
            </a:r>
            <a:endParaRPr lang="ru-RU" sz="28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820000"/>
              </a:solidFill>
              <a:latin typeface="Georgia" pitchFamily="18" charset="0"/>
            </a:endParaRPr>
          </a:p>
        </p:txBody>
      </p:sp>
      <p:pic>
        <p:nvPicPr>
          <p:cNvPr id="6146" name="Picture 2" descr="D:\1 МОИ РАБОТЫ\Дипломные работы_2017-2018\ДИПЛОМНЫЕ\Д._Воспит.патриот.чувств у дет.ст.дошк.возр. в проц. организ.творч.игр_Зоя Батяева\Фото\ЗОЯ А\IMG_E02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7" r="5042"/>
          <a:stretch/>
        </p:blipFill>
        <p:spPr bwMode="auto">
          <a:xfrm>
            <a:off x="293453" y="967365"/>
            <a:ext cx="7879976" cy="517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6E1E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1 МОИ РАБОТЫ\Дипломные работы_2017-2018\ДИПЛОМНЫЕ\Д._Воспит.патриот.чувств у дет.ст.дошк.возр. в проц. организ.творч.игр_Зоя Батяева\Фото\ЗОЯ А\IMG_E05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7" b="4165"/>
          <a:stretch/>
        </p:blipFill>
        <p:spPr bwMode="auto">
          <a:xfrm>
            <a:off x="1799254" y="681318"/>
            <a:ext cx="5298856" cy="571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59223" y="116364"/>
            <a:ext cx="72255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Предметно-развивающая среда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6E1E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1 МОИ РАБОТЫ\Дипломные работы_2017-2018\ДИПЛОМНЫЕ\Д._Воспит.патриот.чувств у дет.ст.дошк.возр. в проц. организ.творч.игр_Зоя Батяева\Фото\ЗОЯ А\UZCU27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2" y="506507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32816"/>
            <a:ext cx="7359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latin typeface="Georgia" pitchFamily="18" charset="0"/>
              </a:rPr>
              <a:t>Благодарим за внимание!</a:t>
            </a:r>
            <a:endParaRPr lang="ru-RU" sz="44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6E1E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0368" y="469080"/>
            <a:ext cx="76423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проблемы исследования</a:t>
            </a:r>
            <a:endParaRPr lang="ru-RU" sz="3200" b="1" i="1" spc="50" dirty="0">
              <a:ln w="11430">
                <a:solidFill>
                  <a:srgbClr val="FB0303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3365" y="1596489"/>
            <a:ext cx="7664823" cy="5107781"/>
          </a:xfrm>
          <a:prstGeom prst="roundRect">
            <a:avLst/>
          </a:prstGeom>
          <a:solidFill>
            <a:schemeClr val="bg1"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00" b="1" dirty="0">
                <a:latin typeface="Candara" panose="020E0502030303020204" pitchFamily="34" charset="0"/>
              </a:rPr>
              <a:t>В последние годы наблюдается отчуждение подрастающего поколения от отечественной культуры, от общественно-исторического опыта. Решение проблемы воспитания патриотизма требует новой идеологии в образовательной и воспитательной деятельности. </a:t>
            </a:r>
            <a:endParaRPr lang="ru-RU" sz="2100" b="1" dirty="0" smtClean="0">
              <a:latin typeface="Candara" panose="020E0502030303020204" pitchFamily="34" charset="0"/>
            </a:endParaRPr>
          </a:p>
          <a:p>
            <a:endParaRPr lang="ru-RU" sz="2100" b="1" dirty="0">
              <a:latin typeface="Candara" panose="020E0502030303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00" b="1" dirty="0" smtClean="0">
                <a:latin typeface="Candara" panose="020E0502030303020204" pitchFamily="34" charset="0"/>
              </a:rPr>
              <a:t>Чрезвычайно </a:t>
            </a:r>
            <a:r>
              <a:rPr lang="ru-RU" sz="2100" b="1" dirty="0">
                <a:latin typeface="Candara" panose="020E0502030303020204" pitchFamily="34" charset="0"/>
              </a:rPr>
              <a:t>важным в аспекте исследуемой проблемы является то, что процесс воспитания необходимо начинать в дошкольном </a:t>
            </a:r>
            <a:r>
              <a:rPr lang="ru-RU" sz="2100" b="1" dirty="0" smtClean="0">
                <a:latin typeface="Candara" panose="020E0502030303020204" pitchFamily="34" charset="0"/>
              </a:rPr>
              <a:t>возрасте, когда происходит </a:t>
            </a:r>
            <a:r>
              <a:rPr lang="ru-RU" sz="2100" b="1" dirty="0">
                <a:latin typeface="Candara" panose="020E0502030303020204" pitchFamily="34" charset="0"/>
              </a:rPr>
              <a:t>формирование духовно-нравственной основы ребенка, эмоций, чувств, мышления, механизмов социальной адаптации в обществе, начинается процесс осознания себя в окружающем мире. </a:t>
            </a:r>
            <a:r>
              <a:rPr lang="ru-RU" sz="2100" b="1" i="1" dirty="0" smtClean="0">
                <a:latin typeface="Candara" panose="020E0502030303020204" pitchFamily="34" charset="0"/>
              </a:rPr>
              <a:t>. </a:t>
            </a:r>
            <a:endParaRPr lang="ru-RU" sz="2100" b="1" i="1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6E1E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7316" y="531833"/>
            <a:ext cx="76423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Патриотическое воспитание по ФГОС ДО</a:t>
            </a:r>
            <a:endParaRPr lang="ru-RU" sz="3200" b="1" spc="50" dirty="0">
              <a:ln w="11430">
                <a:solidFill>
                  <a:srgbClr val="FB0303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71118" y="1509884"/>
            <a:ext cx="8045041" cy="2553891"/>
          </a:xfrm>
          <a:prstGeom prst="round2DiagRect">
            <a:avLst/>
          </a:prstGeom>
          <a:solidFill>
            <a:schemeClr val="bg1"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Одним из компонентов образовательных областей «Социально - коммуникативное развитие» ФГОС ДО является </a:t>
            </a:r>
            <a:r>
              <a:rPr lang="ru-RU" sz="2400" b="1" dirty="0" smtClean="0">
                <a:solidFill>
                  <a:srgbClr val="C00000"/>
                </a:solidFill>
              </a:rPr>
              <a:t>патриотическое воспитание дошкольников</a:t>
            </a:r>
            <a:r>
              <a:rPr lang="ru-RU" sz="2400" b="1" dirty="0" smtClean="0">
                <a:solidFill>
                  <a:srgbClr val="002060"/>
                </a:solidFill>
              </a:rPr>
              <a:t>, позитивная социализация детей дошкольного возраста, приобщение детей к социокультурным нормам, традициям семьи, общества и государства. 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19954" y="4163021"/>
            <a:ext cx="8364070" cy="2604968"/>
          </a:xfrm>
          <a:prstGeom prst="round2DiagRect">
            <a:avLst/>
          </a:prstGeom>
          <a:solidFill>
            <a:srgbClr val="004F6B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100" b="1" dirty="0" smtClean="0">
                <a:solidFill>
                  <a:srgbClr val="FF6D6D"/>
                </a:solidFill>
                <a:cs typeface="Times New Roman" panose="02020603050405020304" pitchFamily="18" charset="0"/>
              </a:rPr>
              <a:t>Цель патриотического воспитания </a:t>
            </a:r>
            <a:r>
              <a:rPr lang="ru-RU" sz="2100" b="1" dirty="0" smtClean="0">
                <a:cs typeface="David" pitchFamily="34" charset="-79"/>
              </a:rPr>
              <a:t>– </a:t>
            </a:r>
            <a:r>
              <a:rPr lang="ru-RU" sz="2100" b="1" dirty="0" smtClean="0">
                <a:cs typeface="Times New Roman" panose="02020603050405020304" pitchFamily="18" charset="0"/>
              </a:rPr>
              <a:t>развитие в российском обществе высокой социальной активности, гражданской ответственности, духовности, становления граждан, обладающих позитивными ценностями и качествами, способных проявить их в созидательном процессе в интересах отечества, укрепления государства, обеспечение его жизненно важных интересов и устойчивого развития.</a:t>
            </a:r>
            <a:endParaRPr lang="ru-RU" sz="21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35" y="1838963"/>
            <a:ext cx="7611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cs typeface="Times New Roman" panose="02020603050405020304" pitchFamily="18" charset="0"/>
              </a:rPr>
              <a:t>В.А</a:t>
            </a:r>
            <a:r>
              <a:rPr lang="ru-RU" sz="2000" b="1" dirty="0">
                <a:cs typeface="Times New Roman" panose="02020603050405020304" pitchFamily="18" charset="0"/>
              </a:rPr>
              <a:t>. Сухомлинского, К.Д. Ушинского, А.С. Макаренко, </a:t>
            </a:r>
            <a:r>
              <a:rPr lang="ru-RU" sz="2000" b="1" dirty="0" smtClean="0">
                <a:cs typeface="Times New Roman" panose="02020603050405020304" pitchFamily="18" charset="0"/>
              </a:rPr>
              <a:t>С.А</a:t>
            </a:r>
            <a:r>
              <a:rPr lang="ru-RU" sz="2000" b="1" dirty="0">
                <a:cs typeface="Times New Roman" panose="02020603050405020304" pitchFamily="18" charset="0"/>
              </a:rPr>
              <a:t>. Козловой, Н.К. Крупской, И.Д. Власовой, Р.И. Жуковской и </a:t>
            </a:r>
            <a:r>
              <a:rPr lang="ru-RU" sz="2000" b="1" dirty="0" smtClean="0">
                <a:cs typeface="Times New Roman" panose="02020603050405020304" pitchFamily="18" charset="0"/>
              </a:rPr>
              <a:t>других. 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53035" y="106200"/>
            <a:ext cx="7494493" cy="1736646"/>
          </a:xfrm>
          <a:prstGeom prst="round2DiagRect">
            <a:avLst/>
          </a:prstGeom>
          <a:solidFill>
            <a:srgbClr val="FAFAFA">
              <a:alpha val="64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820000"/>
                </a:solidFill>
              </a:rPr>
              <a:t>Воспитание патриотических чувств является одной из глобальных задач воспитания, которая  разрабатывалась в трудах многих отечественных педагогов: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8941" y="4703367"/>
            <a:ext cx="8193741" cy="1123712"/>
          </a:xfrm>
          <a:prstGeom prst="round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Проблеме теории и практики патриотического воспитания детей в современных условиях посвящены работы авторов </a:t>
            </a:r>
            <a:r>
              <a:rPr lang="ru-RU" sz="2000" b="1" dirty="0" smtClean="0">
                <a:solidFill>
                  <a:srgbClr val="820000"/>
                </a:solidFill>
              </a:rPr>
              <a:t>И.А</a:t>
            </a:r>
            <a:r>
              <a:rPr lang="ru-RU" sz="2000" b="1" dirty="0">
                <a:solidFill>
                  <a:srgbClr val="820000"/>
                </a:solidFill>
              </a:rPr>
              <a:t>. Агаповой, </a:t>
            </a:r>
            <a:endParaRPr lang="ru-RU" sz="2000" b="1" dirty="0" smtClean="0">
              <a:solidFill>
                <a:srgbClr val="82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820000"/>
                </a:solidFill>
              </a:rPr>
              <a:t>М.П</a:t>
            </a:r>
            <a:r>
              <a:rPr lang="ru-RU" sz="2000" b="1" dirty="0">
                <a:solidFill>
                  <a:srgbClr val="820000"/>
                </a:solidFill>
              </a:rPr>
              <a:t>. </a:t>
            </a:r>
            <a:r>
              <a:rPr lang="ru-RU" sz="2000" b="1" dirty="0" err="1">
                <a:solidFill>
                  <a:srgbClr val="820000"/>
                </a:solidFill>
              </a:rPr>
              <a:t>Бузского</a:t>
            </a:r>
            <a:r>
              <a:rPr lang="ru-RU" sz="2000" b="1" dirty="0">
                <a:solidFill>
                  <a:srgbClr val="820000"/>
                </a:solidFill>
              </a:rPr>
              <a:t>, В.В. Дьяченко, Т.С. Комаровой, В.Ф. Фролова </a:t>
            </a:r>
            <a:r>
              <a:rPr lang="ru-RU" sz="2000" b="1" dirty="0"/>
              <a:t>и других.</a:t>
            </a:r>
          </a:p>
        </p:txBody>
      </p:sp>
      <p:pic>
        <p:nvPicPr>
          <p:cNvPr id="1026" name="Picture 2" descr="https://ds02.infourok.ru/uploads/ex/1099/0006dae0-5f440bc8/2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" t="20143" r="63270" b="20249"/>
          <a:stretch/>
        </p:blipFill>
        <p:spPr bwMode="auto">
          <a:xfrm>
            <a:off x="439270" y="2546849"/>
            <a:ext cx="1497106" cy="202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myshared.ru/17/1137046/slide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2" t="26666" r="54865" b="11686"/>
          <a:stretch/>
        </p:blipFill>
        <p:spPr bwMode="auto">
          <a:xfrm>
            <a:off x="2223247" y="2554273"/>
            <a:ext cx="1577788" cy="198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myshared.ru/6/617342/slide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7" t="11686" r="1863" b="13152"/>
          <a:stretch/>
        </p:blipFill>
        <p:spPr bwMode="auto">
          <a:xfrm>
            <a:off x="4050994" y="2584127"/>
            <a:ext cx="1435406" cy="19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koob.ru/foto/author/59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87" y="2610923"/>
            <a:ext cx="1354202" cy="189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do-journal.ru/images/stories/authors/komarova_b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88" y="2610923"/>
            <a:ext cx="1369042" cy="19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31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4F6B">
                <a:alpha val="0"/>
              </a:srgbClr>
            </a:gs>
            <a:gs pos="10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11061" y="309311"/>
            <a:ext cx="8422546" cy="1430179"/>
          </a:xfrm>
          <a:prstGeom prst="round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86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solidFill>
                    <a:srgbClr val="820000"/>
                  </a:solidFill>
                </a:ln>
                <a:solidFill>
                  <a:srgbClr val="CC0066"/>
                </a:solidFill>
                <a:effectLst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rgbClr val="820000"/>
                  </a:solidFill>
                </a:ln>
                <a:solidFill>
                  <a:srgbClr val="CC0066"/>
                </a:solidFill>
                <a:effectLst/>
                <a:ea typeface="Times New Roman" pitchFamily="18" charset="0"/>
                <a:cs typeface="Times New Roman" pitchFamily="18" charset="0"/>
              </a:rPr>
              <a:t> исследования: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теоретически обосновать и экспериментально выявить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эффективность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работы по воспитанию патриотических чувств у детей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старшего дошкольного возраста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процессе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организации творческих игр.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11061" y="1918493"/>
            <a:ext cx="8462929" cy="769441"/>
          </a:xfrm>
          <a:prstGeom prst="rect">
            <a:avLst/>
          </a:prstGeom>
          <a:solidFill>
            <a:srgbClr val="FAFA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Объект исследования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воспитание патриотических чувств детей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старшего дошкольного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возраста.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11061" y="2838223"/>
            <a:ext cx="8472098" cy="1077218"/>
          </a:xfrm>
          <a:prstGeom prst="rect">
            <a:avLst/>
          </a:prstGeom>
          <a:solidFill>
            <a:srgbClr val="FAFA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Предмет исследования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– воспитание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патриотических чувств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детей старшего дошкольного возраста в процессе организации творческих игр.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43167" y="3997741"/>
            <a:ext cx="8481269" cy="2708434"/>
          </a:xfrm>
          <a:prstGeom prst="rect">
            <a:avLst/>
          </a:prstGeom>
          <a:solidFill>
            <a:srgbClr val="C6E1E7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исследования:</a:t>
            </a:r>
          </a:p>
          <a:p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1) </a:t>
            </a:r>
            <a:r>
              <a:rPr lang="ru-RU" sz="1600" b="1" i="1" dirty="0"/>
              <a:t>проанализировать психолого-педагогическую литературу по проблеме развития патриотических чувств у детей старшего дошкольного возраста;</a:t>
            </a:r>
            <a:endParaRPr lang="ru-RU" sz="1600" b="1" dirty="0"/>
          </a:p>
          <a:p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sz="1600" b="1" i="1" dirty="0">
                <a:solidFill>
                  <a:srgbClr val="C00000"/>
                </a:solidFill>
              </a:rPr>
              <a:t>изучить особенности и содержание работы по развитию патриотических чувств у детей старшего дошкольного возраста;</a:t>
            </a:r>
            <a:endParaRPr lang="ru-RU" sz="1600" b="1" dirty="0">
              <a:solidFill>
                <a:srgbClr val="C00000"/>
              </a:solidFill>
            </a:endParaRPr>
          </a:p>
          <a:p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sz="1600" b="1" i="1" dirty="0"/>
              <a:t>выявить роль творческих игр и особенности их организации в воспитании патриотических чувств у старших дошкольников;</a:t>
            </a:r>
            <a:endParaRPr lang="ru-RU" sz="1600" b="1" dirty="0"/>
          </a:p>
          <a:p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sz="1600" b="1" i="1" dirty="0">
                <a:solidFill>
                  <a:srgbClr val="C00000"/>
                </a:solidFill>
              </a:rPr>
              <a:t>разработать и апробировать систему педагогических мероприятий по воспитанию патриотических чувств у детей старшего дошкольного возраста в процессе организации творческих игр.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1"/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70077" y="0"/>
            <a:ext cx="39931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 исследования:</a:t>
            </a:r>
          </a:p>
          <a:p>
            <a:pPr algn="r"/>
            <a:endParaRPr lang="ru-RU" sz="2800" b="1" spc="50" dirty="0">
              <a:ln w="11430">
                <a:solidFill>
                  <a:srgbClr val="FB0303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7838" y="481772"/>
            <a:ext cx="8296711" cy="2800767"/>
          </a:xfrm>
          <a:prstGeom prst="rect">
            <a:avLst/>
          </a:prstGeom>
          <a:solidFill>
            <a:srgbClr val="FAFAFA">
              <a:alpha val="9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Воспитания патриотических чувств детей </a:t>
            </a:r>
            <a:r>
              <a:rPr lang="ru-RU" b="1" dirty="0" smtClean="0">
                <a:solidFill>
                  <a:srgbClr val="000066"/>
                </a:solidFill>
              </a:rPr>
              <a:t>старшего дошкольного возраста будет </a:t>
            </a:r>
            <a:r>
              <a:rPr lang="ru-RU" b="1" dirty="0" smtClean="0">
                <a:solidFill>
                  <a:srgbClr val="000066"/>
                </a:solidFill>
              </a:rPr>
              <a:t>эффективным, если соблюдаются следующие условия:</a:t>
            </a:r>
          </a:p>
          <a:p>
            <a:endParaRPr lang="ru-RU" sz="1200" i="1" dirty="0" smtClean="0">
              <a:solidFill>
                <a:srgbClr val="002060"/>
              </a:solidFill>
            </a:endParaRPr>
          </a:p>
          <a:p>
            <a:r>
              <a:rPr lang="ru-RU" sz="1600" i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- </a:t>
            </a:r>
            <a:r>
              <a:rPr lang="ru-RU" sz="1600" b="1" dirty="0" smtClean="0"/>
              <a:t>проводится </a:t>
            </a:r>
            <a:r>
              <a:rPr lang="ru-RU" sz="1600" b="1" dirty="0"/>
              <a:t>систематическая и целенаправленная работа по воспитанию патриотических чувств в процессе организации творческих игр;</a:t>
            </a:r>
          </a:p>
          <a:p>
            <a:endParaRPr lang="ru-RU" sz="1600" dirty="0" smtClean="0"/>
          </a:p>
          <a:p>
            <a:r>
              <a:rPr lang="ru-RU" sz="1600" dirty="0" smtClean="0"/>
              <a:t>- </a:t>
            </a:r>
            <a:r>
              <a:rPr lang="ru-RU" sz="1600" b="1" dirty="0">
                <a:solidFill>
                  <a:srgbClr val="000066"/>
                </a:solidFill>
              </a:rPr>
              <a:t>ведется учет индивидуальных и возрастных особенностей </a:t>
            </a:r>
            <a:r>
              <a:rPr lang="ru-RU" sz="1600" b="1" dirty="0" smtClean="0">
                <a:solidFill>
                  <a:srgbClr val="000066"/>
                </a:solidFill>
              </a:rPr>
              <a:t>;</a:t>
            </a:r>
            <a:endParaRPr lang="ru-RU" sz="1600" b="1" dirty="0">
              <a:solidFill>
                <a:srgbClr val="000066"/>
              </a:solidFill>
            </a:endParaRPr>
          </a:p>
          <a:p>
            <a:endParaRPr lang="ru-RU" sz="1600" dirty="0" smtClean="0"/>
          </a:p>
          <a:p>
            <a:r>
              <a:rPr lang="ru-RU" sz="1600" dirty="0" smtClean="0"/>
              <a:t>- </a:t>
            </a:r>
            <a:r>
              <a:rPr lang="ru-RU" sz="1600" b="1" dirty="0"/>
              <a:t>организована соответствующая предметно-развивающая среда в условиях детского сада;</a:t>
            </a:r>
          </a:p>
          <a:p>
            <a:endParaRPr lang="ru-RU" sz="1600" dirty="0" smtClean="0"/>
          </a:p>
          <a:p>
            <a:r>
              <a:rPr lang="ru-RU" sz="1600" dirty="0" smtClean="0"/>
              <a:t>- </a:t>
            </a:r>
            <a:r>
              <a:rPr lang="ru-RU" sz="1600" b="1" dirty="0">
                <a:solidFill>
                  <a:srgbClr val="000066"/>
                </a:solidFill>
              </a:rPr>
              <a:t>к работе по воспитанию патриотических чувств привлекаются родители.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11060" y="3660714"/>
            <a:ext cx="8196044" cy="3108543"/>
          </a:xfrm>
          <a:prstGeom prst="rect">
            <a:avLst/>
          </a:prstGeom>
          <a:solidFill>
            <a:srgbClr val="000066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Теоретико-методологическая база исследования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 smtClean="0"/>
              <a:t>проблемы </a:t>
            </a:r>
            <a:r>
              <a:rPr lang="ru-RU" sz="1600" b="1" i="1" dirty="0"/>
              <a:t>патриотического воспитания подрастающего поколения </a:t>
            </a:r>
            <a:endParaRPr lang="ru-RU" sz="1600" b="1" i="1" dirty="0" smtClean="0"/>
          </a:p>
          <a:p>
            <a:r>
              <a:rPr lang="ru-RU" sz="1600" b="1" i="1" dirty="0">
                <a:solidFill>
                  <a:srgbClr val="FF6D6D"/>
                </a:solidFill>
              </a:rPr>
              <a:t> </a:t>
            </a:r>
            <a:r>
              <a:rPr lang="ru-RU" sz="1600" b="1" i="1" dirty="0" smtClean="0">
                <a:solidFill>
                  <a:srgbClr val="FF6D6D"/>
                </a:solidFill>
              </a:rPr>
              <a:t>      </a:t>
            </a:r>
            <a:r>
              <a:rPr lang="ru-RU" sz="1400" b="1" i="1" dirty="0" smtClean="0">
                <a:solidFill>
                  <a:srgbClr val="FF6D6D"/>
                </a:solidFill>
              </a:rPr>
              <a:t>(</a:t>
            </a:r>
            <a:r>
              <a:rPr lang="ru-RU" sz="1600" b="1" i="1" dirty="0">
                <a:solidFill>
                  <a:srgbClr val="FF6D6D"/>
                </a:solidFill>
              </a:rPr>
              <a:t>M.Л. Афанасьева, В.В. Дьяченко, Т.А. Коновалов, С.В. Кривых, B.П. Лукьянова, </a:t>
            </a:r>
            <a:r>
              <a:rPr lang="ru-RU" sz="1600" b="1" i="1" dirty="0" smtClean="0">
                <a:solidFill>
                  <a:srgbClr val="FF6D6D"/>
                </a:solidFill>
              </a:rPr>
              <a:t>  </a:t>
            </a:r>
          </a:p>
          <a:p>
            <a:r>
              <a:rPr lang="ru-RU" sz="1600" b="1" i="1" dirty="0">
                <a:solidFill>
                  <a:srgbClr val="FF6D6D"/>
                </a:solidFill>
              </a:rPr>
              <a:t> </a:t>
            </a:r>
            <a:r>
              <a:rPr lang="ru-RU" sz="1600" b="1" i="1" dirty="0" smtClean="0">
                <a:solidFill>
                  <a:srgbClr val="FF6D6D"/>
                </a:solidFill>
              </a:rPr>
              <a:t>      С.Е</a:t>
            </a:r>
            <a:r>
              <a:rPr lang="ru-RU" sz="1600" b="1" i="1" dirty="0">
                <a:solidFill>
                  <a:srgbClr val="FF6D6D"/>
                </a:solidFill>
              </a:rPr>
              <a:t>. Матушкин, М.В. </a:t>
            </a:r>
            <a:r>
              <a:rPr lang="ru-RU" sz="1600" b="1" i="1" dirty="0" err="1">
                <a:solidFill>
                  <a:srgbClr val="FF6D6D"/>
                </a:solidFill>
              </a:rPr>
              <a:t>Талдина</a:t>
            </a:r>
            <a:r>
              <a:rPr lang="ru-RU" sz="1600" b="1" i="1" dirty="0">
                <a:solidFill>
                  <a:srgbClr val="FF6D6D"/>
                </a:solidFill>
              </a:rPr>
              <a:t>, В.Ф. Фролов и др.);  </a:t>
            </a:r>
            <a:endParaRPr lang="ru-RU" sz="1600" b="1" i="1" dirty="0" smtClean="0">
              <a:solidFill>
                <a:srgbClr val="FF6D6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 smtClean="0"/>
              <a:t>теории </a:t>
            </a:r>
            <a:r>
              <a:rPr lang="ru-RU" sz="1600" b="1" i="1" dirty="0"/>
              <a:t>деятельности и развития личности </a:t>
            </a:r>
            <a:r>
              <a:rPr lang="ru-RU" sz="1600" b="1" i="1" dirty="0">
                <a:solidFill>
                  <a:srgbClr val="FF6D6D"/>
                </a:solidFill>
              </a:rPr>
              <a:t>(Б.Г. Ананьев, </a:t>
            </a:r>
            <a:r>
              <a:rPr lang="ru-RU" sz="1600" b="1" i="1" dirty="0" err="1">
                <a:solidFill>
                  <a:srgbClr val="FF6D6D"/>
                </a:solidFill>
              </a:rPr>
              <a:t>Л.И.Божович</a:t>
            </a:r>
            <a:r>
              <a:rPr lang="ru-RU" sz="1600" b="1" i="1" dirty="0">
                <a:solidFill>
                  <a:srgbClr val="FF6D6D"/>
                </a:solidFill>
              </a:rPr>
              <a:t>,                                Л.С. Выготский, П.Я. Гальперин, В.В. Давыдов, А.Н. Леонтьев, C.Л. Рубинштейн, Д.Б. </a:t>
            </a:r>
            <a:r>
              <a:rPr lang="ru-RU" sz="1600" b="1" i="1" dirty="0" err="1">
                <a:solidFill>
                  <a:srgbClr val="FF6D6D"/>
                </a:solidFill>
              </a:rPr>
              <a:t>Эльконин</a:t>
            </a:r>
            <a:r>
              <a:rPr lang="ru-RU" sz="1600" b="1" i="1" dirty="0">
                <a:solidFill>
                  <a:srgbClr val="FF6D6D"/>
                </a:solidFill>
              </a:rPr>
              <a:t> и др.);  </a:t>
            </a:r>
            <a:endParaRPr lang="ru-RU" sz="1600" b="1" i="1" dirty="0" smtClean="0">
              <a:solidFill>
                <a:srgbClr val="FF6D6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 smtClean="0"/>
              <a:t>теории </a:t>
            </a:r>
            <a:r>
              <a:rPr lang="ru-RU" sz="1600" b="1" i="1" dirty="0"/>
              <a:t>воспитания подрастающего поколения, отвечающие особенностям социокультурной ситуации и задачам обновления системы образования </a:t>
            </a:r>
            <a:r>
              <a:rPr lang="ru-RU" sz="1600" b="1" i="1" dirty="0">
                <a:solidFill>
                  <a:srgbClr val="FF6D6D"/>
                </a:solidFill>
              </a:rPr>
              <a:t>(Ш.А. </a:t>
            </a:r>
            <a:r>
              <a:rPr lang="ru-RU" sz="1600" b="1" i="1" dirty="0" err="1">
                <a:solidFill>
                  <a:srgbClr val="FF6D6D"/>
                </a:solidFill>
              </a:rPr>
              <a:t>Амонашвили</a:t>
            </a:r>
            <a:r>
              <a:rPr lang="ru-RU" sz="1600" b="1" i="1" dirty="0">
                <a:solidFill>
                  <a:srgbClr val="FF6D6D"/>
                </a:solidFill>
              </a:rPr>
              <a:t>, А.В. Антонова, М.А. Васильева, В.В. </a:t>
            </a:r>
            <a:r>
              <a:rPr lang="ru-RU" sz="1600" b="1" i="1" dirty="0" err="1">
                <a:solidFill>
                  <a:srgbClr val="FF6D6D"/>
                </a:solidFill>
              </a:rPr>
              <a:t>Гербова</a:t>
            </a:r>
            <a:r>
              <a:rPr lang="ru-RU" sz="1600" b="1" i="1" dirty="0">
                <a:solidFill>
                  <a:srgbClr val="FF6D6D"/>
                </a:solidFill>
              </a:rPr>
              <a:t>, Т.С. Комарова, А.В. Мудрик, </a:t>
            </a:r>
            <a:r>
              <a:rPr lang="ru-RU" sz="1600" b="1" i="1" dirty="0" smtClean="0">
                <a:solidFill>
                  <a:srgbClr val="FF6D6D"/>
                </a:solidFill>
              </a:rPr>
              <a:t>Э.И</a:t>
            </a:r>
            <a:r>
              <a:rPr lang="ru-RU" sz="1600" b="1" i="1" dirty="0">
                <a:solidFill>
                  <a:srgbClr val="FF6D6D"/>
                </a:solidFill>
              </a:rPr>
              <a:t>. Сокольникова, С.Т. </a:t>
            </a:r>
            <a:r>
              <a:rPr lang="ru-RU" sz="1600" b="1" i="1" dirty="0" err="1">
                <a:solidFill>
                  <a:srgbClr val="FF6D6D"/>
                </a:solidFill>
              </a:rPr>
              <a:t>Шацкий</a:t>
            </a:r>
            <a:r>
              <a:rPr lang="ru-RU" sz="1600" b="1" i="1" dirty="0">
                <a:solidFill>
                  <a:srgbClr val="FF6D6D"/>
                </a:solidFill>
              </a:rPr>
              <a:t>, и другие);</a:t>
            </a:r>
            <a:endParaRPr lang="ru-RU" sz="1600" b="1" dirty="0">
              <a:solidFill>
                <a:srgbClr val="FF6D6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6E1E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2003" y="185335"/>
            <a:ext cx="76423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теоретические положения</a:t>
            </a:r>
            <a:endParaRPr lang="ru-RU" sz="3200" b="1" spc="50" dirty="0">
              <a:ln w="11430">
                <a:solidFill>
                  <a:srgbClr val="FB0303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14" y="811346"/>
            <a:ext cx="8690993" cy="1200329"/>
          </a:xfrm>
          <a:prstGeom prst="rect">
            <a:avLst/>
          </a:prstGeom>
          <a:solidFill>
            <a:schemeClr val="bg1"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1. </a:t>
            </a:r>
            <a:r>
              <a:rPr lang="ru-RU" b="1" dirty="0" smtClean="0"/>
              <a:t>Воспитание патриотических чувств у детей дошкольного возраста включает:</a:t>
            </a:r>
          </a:p>
          <a:p>
            <a:r>
              <a:rPr lang="ru-RU" dirty="0" smtClean="0"/>
              <a:t> формирование высокой преданности Родине, чувстве ответственности за ее судьбу и историю, чувства любви и привязанности личности к культуре своего народа, земле, воспринимаемой в качестве родной, естественной и привычной среды обитания.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14" y="2169159"/>
            <a:ext cx="2837452" cy="4401205"/>
          </a:xfrm>
          <a:prstGeom prst="rect">
            <a:avLst/>
          </a:prstGeom>
          <a:solidFill>
            <a:schemeClr val="bg1"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2. </a:t>
            </a:r>
            <a:r>
              <a:rPr lang="ru-RU" b="1" i="1" dirty="0" smtClean="0"/>
              <a:t>Особенности развития патриотических чувств детей старшего дошкольного возраста:</a:t>
            </a:r>
          </a:p>
          <a:p>
            <a:endParaRPr lang="ru-RU" sz="800" b="1" i="1" dirty="0" smtClean="0"/>
          </a:p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расширение интересов детей, </a:t>
            </a:r>
          </a:p>
          <a:p>
            <a:pPr>
              <a:buFont typeface="Wingdings" pitchFamily="2" charset="2"/>
              <a:buChar char="Ø"/>
            </a:pPr>
            <a:endParaRPr lang="ru-RU" sz="800" i="1" dirty="0" smtClean="0"/>
          </a:p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 показ через малое большое, </a:t>
            </a:r>
          </a:p>
          <a:p>
            <a:pPr>
              <a:buFont typeface="Wingdings" pitchFamily="2" charset="2"/>
              <a:buChar char="Ø"/>
            </a:pPr>
            <a:endParaRPr lang="ru-RU" sz="800" i="1" dirty="0" smtClean="0"/>
          </a:p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 показ зависимости между деятельностью одного человека и жизнью всех людей, всей страны,</a:t>
            </a:r>
          </a:p>
          <a:p>
            <a:pPr>
              <a:buFont typeface="Wingdings" pitchFamily="2" charset="2"/>
              <a:buChar char="Ø"/>
            </a:pPr>
            <a:endParaRPr lang="ru-RU" sz="800" i="1" dirty="0" smtClean="0"/>
          </a:p>
          <a:p>
            <a:pPr>
              <a:buFont typeface="Wingdings" pitchFamily="2" charset="2"/>
              <a:buChar char="Ø"/>
            </a:pPr>
            <a:r>
              <a:rPr lang="ru-RU" sz="1600" i="1" dirty="0" smtClean="0"/>
              <a:t> воспитание любви к родителям, родному дому, к детскому саду, затем – к городу, ко всей стране.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81082" y="2169159"/>
            <a:ext cx="5629425" cy="1107996"/>
          </a:xfrm>
          <a:prstGeom prst="rect">
            <a:avLst/>
          </a:prstGeom>
          <a:solidFill>
            <a:schemeClr val="bg1"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3. </a:t>
            </a:r>
            <a:r>
              <a:rPr lang="ru-RU" sz="1600" b="1" dirty="0"/>
              <a:t>Творческие игры </a:t>
            </a:r>
            <a:r>
              <a:rPr lang="ru-RU" sz="1600" dirty="0"/>
              <a:t>эффективно помогают создавать общественные отношения у детей, проявляющиеся во взаимоотношениях с товарищами по игре и в выполнении роли. 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4" t="33739" r="19161" b="21497"/>
          <a:stretch/>
        </p:blipFill>
        <p:spPr bwMode="auto">
          <a:xfrm>
            <a:off x="3274200" y="3349509"/>
            <a:ext cx="5636307" cy="333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6E1E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96954" y="252218"/>
            <a:ext cx="76423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Экспериментальное исследование</a:t>
            </a:r>
            <a:endParaRPr lang="ru-RU" sz="2800" b="1" spc="50" dirty="0">
              <a:ln w="11430">
                <a:solidFill>
                  <a:srgbClr val="FB0303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2672" y="919448"/>
            <a:ext cx="8741328" cy="1661993"/>
          </a:xfrm>
          <a:prstGeom prst="rect">
            <a:avLst/>
          </a:prstGeom>
          <a:solidFill>
            <a:schemeClr val="bg1"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Экспериментальная база исследования: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МКДОУ «Детский сад» №9, г. </a:t>
            </a:r>
            <a:r>
              <a:rPr lang="ru-RU" sz="2000" b="1" dirty="0" smtClean="0">
                <a:solidFill>
                  <a:srgbClr val="C00000"/>
                </a:solidFill>
              </a:rPr>
              <a:t>Беслан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endParaRPr lang="ru-RU" sz="1600" dirty="0" smtClean="0"/>
          </a:p>
          <a:p>
            <a:r>
              <a:rPr lang="ru-RU" sz="1600" b="1" i="1" u="sng" dirty="0" smtClean="0"/>
              <a:t>В эксперименте приняли участие: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solidFill>
                  <a:srgbClr val="004F6B"/>
                </a:solidFill>
              </a:rPr>
              <a:t>дети </a:t>
            </a:r>
            <a:r>
              <a:rPr lang="ru-RU" sz="1600" b="1" i="1" dirty="0" smtClean="0">
                <a:solidFill>
                  <a:srgbClr val="004F6B"/>
                </a:solidFill>
              </a:rPr>
              <a:t>старшего дошкольного возраста в </a:t>
            </a:r>
            <a:r>
              <a:rPr lang="ru-RU" sz="1600" b="1" i="1" dirty="0" smtClean="0">
                <a:solidFill>
                  <a:srgbClr val="004F6B"/>
                </a:solidFill>
              </a:rPr>
              <a:t>количестве 24 человек, 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solidFill>
                  <a:srgbClr val="004F6B"/>
                </a:solidFill>
              </a:rPr>
              <a:t> педагогический коллектив: заведующая,  старший воспитатель, воспитатели.</a:t>
            </a:r>
            <a:endParaRPr lang="ru-RU" sz="1600" b="1" i="1" dirty="0">
              <a:solidFill>
                <a:srgbClr val="004F6B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341906" y="2740822"/>
            <a:ext cx="45524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Констатирующий эксперимент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3948" y="3209786"/>
            <a:ext cx="8665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выявить уровень сформированности патриотических чувств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детей 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старшего дошкольного возраста.</a:t>
            </a:r>
            <a:endParaRPr lang="ru-RU" sz="2000" b="1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49291" y="3972405"/>
            <a:ext cx="7508148" cy="2600712"/>
          </a:xfrm>
          <a:prstGeom prst="rect">
            <a:avLst/>
          </a:prstGeom>
          <a:solidFill>
            <a:srgbClr val="1E88A9">
              <a:alpha val="15000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выявить уровень сопереживания родному дому, культурному наследию,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природе малой Родины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(эмоционально-чувственный критерий);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определить степень проявления любознательности и наличия представлений о родном доме, городе, стране, культурном наследии, традициях, природе малой Родины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(когнитивный критерий);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определить наличие интереса к историческому прошлому своей семье, города, стремление участвовать в мероприятиях, в традициях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(мотивационный критерий);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выявить наличие заботливого, внимательного отношения к окружающим людям, к окружающему миру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(практический критерий).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6E1E7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62729" y="612944"/>
            <a:ext cx="76423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констатирующего эксперимента</a:t>
            </a:r>
            <a:endParaRPr lang="ru-RU" sz="2800" b="1" spc="50" dirty="0">
              <a:ln w="11430">
                <a:solidFill>
                  <a:srgbClr val="FB0303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5185" y="5323736"/>
            <a:ext cx="6769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Результаты исследования уровней сформированности патриотических чувств у старших дошкольников </a:t>
            </a:r>
            <a:endParaRPr lang="ru-RU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65541333"/>
              </p:ext>
            </p:extLst>
          </p:nvPr>
        </p:nvGraphicFramePr>
        <p:xfrm>
          <a:off x="233081" y="1479177"/>
          <a:ext cx="8471647" cy="372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1223</Words>
  <Application>Microsoft Office PowerPoint</Application>
  <PresentationFormat>Экран (4:3)</PresentationFormat>
  <Paragraphs>183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Воспитание патриотических чувств у детей старшего дошкольного возраста в процессе организации творческих игр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Виктория</cp:lastModifiedBy>
  <cp:revision>45</cp:revision>
  <dcterms:created xsi:type="dcterms:W3CDTF">2014-11-21T11:00:06Z</dcterms:created>
  <dcterms:modified xsi:type="dcterms:W3CDTF">2018-05-07T23:29:47Z</dcterms:modified>
</cp:coreProperties>
</file>